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69" r:id="rId5"/>
    <p:sldId id="305" r:id="rId6"/>
    <p:sldId id="304" r:id="rId7"/>
    <p:sldId id="273" r:id="rId8"/>
    <p:sldId id="336" r:id="rId9"/>
    <p:sldId id="337" r:id="rId10"/>
    <p:sldId id="294" r:id="rId11"/>
    <p:sldId id="298" r:id="rId12"/>
    <p:sldId id="316" r:id="rId13"/>
    <p:sldId id="350" r:id="rId14"/>
    <p:sldId id="338" r:id="rId15"/>
    <p:sldId id="341" r:id="rId16"/>
    <p:sldId id="339" r:id="rId17"/>
    <p:sldId id="351" r:id="rId18"/>
    <p:sldId id="342" r:id="rId19"/>
    <p:sldId id="347" r:id="rId20"/>
    <p:sldId id="340" r:id="rId21"/>
    <p:sldId id="345" r:id="rId22"/>
    <p:sldId id="346" r:id="rId23"/>
    <p:sldId id="322" r:id="rId24"/>
    <p:sldId id="278" r:id="rId25"/>
    <p:sldId id="279" r:id="rId26"/>
    <p:sldId id="281" r:id="rId27"/>
    <p:sldId id="277" r:id="rId28"/>
    <p:sldId id="325" r:id="rId29"/>
    <p:sldId id="323" r:id="rId30"/>
    <p:sldId id="348" r:id="rId31"/>
    <p:sldId id="326" r:id="rId32"/>
    <p:sldId id="324" r:id="rId33"/>
    <p:sldId id="344" r:id="rId34"/>
    <p:sldId id="328" r:id="rId35"/>
    <p:sldId id="330" r:id="rId36"/>
    <p:sldId id="33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gression slide" id="{8D1A3753-744B-4BE5-BFD9-62E51A5CA24D}">
          <p14:sldIdLst>
            <p14:sldId id="269"/>
            <p14:sldId id="305"/>
            <p14:sldId id="304"/>
            <p14:sldId id="273"/>
            <p14:sldId id="336"/>
            <p14:sldId id="337"/>
            <p14:sldId id="294"/>
            <p14:sldId id="298"/>
            <p14:sldId id="316"/>
            <p14:sldId id="350"/>
            <p14:sldId id="338"/>
            <p14:sldId id="341"/>
            <p14:sldId id="339"/>
            <p14:sldId id="351"/>
            <p14:sldId id="342"/>
            <p14:sldId id="347"/>
            <p14:sldId id="340"/>
            <p14:sldId id="345"/>
            <p14:sldId id="346"/>
            <p14:sldId id="322"/>
            <p14:sldId id="278"/>
            <p14:sldId id="279"/>
            <p14:sldId id="281"/>
            <p14:sldId id="277"/>
            <p14:sldId id="325"/>
            <p14:sldId id="323"/>
            <p14:sldId id="348"/>
            <p14:sldId id="326"/>
            <p14:sldId id="324"/>
            <p14:sldId id="344"/>
            <p14:sldId id="328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43A"/>
    <a:srgbClr val="FEE550"/>
    <a:srgbClr val="FDE051"/>
    <a:srgbClr val="FFE697"/>
    <a:srgbClr val="FFD85B"/>
    <a:srgbClr val="F82302"/>
    <a:srgbClr val="FFF4D1"/>
    <a:srgbClr val="FFC000"/>
    <a:srgbClr val="F6522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D1D6F-453C-43C0-B74F-D3C7D6782CF7}" v="2917" dt="2023-12-14T05:15:54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3A054-57E9-47A5-9326-93525CE98FC4}" type="datetimeFigureOut">
              <a:rPr lang="th-TH" smtClean="0"/>
              <a:t>16/12/66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EB74E-C577-4E43-AD65-DF4E325571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387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ทุกคนอาจเคยได้ยินกันมาบ้างว่าคนที่มีอารมณ์ดี หน้าตายิ้มแย้มแจ่มใส มักจะทำงานได้มีประสิทธิภาพมากกว่าคนที่อารมณ์ไม่ดี ชอบทำหน้าบึ้งตึง แล้วทุกคนสงสัยกันไหมคะว่าอารมณ์เกี่ยวข้องกับประสิทธิภาพในการทำงานอย่างไร และสภาพแวดล้อมรอบๆตัวเรามีความสัมพันธ์กับประสิทธิภาพในการทำงานอย่างไร วันนี้เราจะมาหาคำตอบกัน</a:t>
            </a:r>
          </a:p>
          <a:p>
            <a:r>
              <a:rPr lang="th-TH"/>
              <a:t>สวัสดีค่ะวันนี้พวกเราจะมานำเสนอโครงงานเรื่อง การศึกษาความสัมพันธ์ระหว่างเสียงในสภาพแวดล้อมกับการประมวลผลทางอารมณ์และสมาธิ โดยสมาชิกในกลุ่มมี</a:t>
            </a:r>
          </a:p>
          <a:p>
            <a:r>
              <a:rPr lang="th-TH"/>
              <a:t>ดิฉัน นางสาวณ</a:t>
            </a:r>
            <a:r>
              <a:rPr lang="th-TH" err="1"/>
              <a:t>ัฏฐ</a:t>
            </a:r>
            <a:r>
              <a:rPr lang="th-TH"/>
              <a:t>นิจ ตรีวิจิตรไพศาล</a:t>
            </a:r>
          </a:p>
          <a:p>
            <a:r>
              <a:rPr lang="th-TH"/>
              <a:t>/ผายมือไปที่กระวาน/ นายก</a:t>
            </a:r>
            <a:r>
              <a:rPr lang="th-TH" err="1"/>
              <a:t>ฤษพั</a:t>
            </a:r>
            <a:r>
              <a:rPr lang="th-TH"/>
              <a:t>ชร วงศ์ขวัญ</a:t>
            </a:r>
          </a:p>
          <a:p>
            <a:r>
              <a:rPr lang="th-TH"/>
              <a:t>และ นายวสนานนท์ วงศ์สุรินทร์</a:t>
            </a:r>
          </a:p>
          <a:p>
            <a:r>
              <a:rPr lang="th-TH"/>
              <a:t>โดยมีที่ปรึกษาคือ</a:t>
            </a:r>
          </a:p>
          <a:p>
            <a:r>
              <a:rPr lang="th-TH"/>
              <a:t>ดร.</a:t>
            </a:r>
            <a:r>
              <a:rPr lang="th-TH" err="1"/>
              <a:t>ฐิตาภ</a:t>
            </a:r>
            <a:r>
              <a:rPr lang="th-TH"/>
              <a:t>รณ์ ฉายศิลป์รุ่งเรือง</a:t>
            </a:r>
          </a:p>
          <a:p>
            <a:r>
              <a:rPr lang="th-TH"/>
              <a:t>ผู้ช่วยศาสตราจารย์ ดร. ศิรวัจน์ อิทธิภูริ</a:t>
            </a:r>
            <a:r>
              <a:rPr lang="th-TH" err="1"/>
              <a:t>พัฒน์</a:t>
            </a:r>
            <a:endParaRPr lang="th-TH"/>
          </a:p>
          <a:p>
            <a:r>
              <a:rPr lang="th-TH"/>
              <a:t>และ อาจารย์จินตนา วงศ์ต๊ะ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953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2215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sound result in a broader scope for emotional-attention processing.</a:t>
            </a:r>
          </a:p>
          <a:p>
            <a:r>
              <a:rPr lang="en-US"/>
              <a:t>Negative sound result in a narrowing 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363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379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sound result in a broader scope for emotional-attention processing.</a:t>
            </a:r>
          </a:p>
          <a:p>
            <a:r>
              <a:rPr lang="en-US"/>
              <a:t>Negative sound result in a narrowing 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58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199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sound result in a broader scope for emotional-attention processing.</a:t>
            </a:r>
          </a:p>
          <a:p>
            <a:r>
              <a:rPr lang="en-US"/>
              <a:t>Negative sound result in a narrowing 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255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3530-306E-85E8-6802-28F5D76D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A0250-A0EF-8DFD-AF9F-E1E6384BD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EA2A-590E-2472-5B0A-573E5A72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72BE-925B-D345-01A0-1699E6A0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C072E-E838-693F-7B43-C19B7BC0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59E4-B550-366E-9591-30AB1869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93FC6-2FAA-1789-E6C3-C3BB0A31A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6D69-3F43-12B8-038A-57E9E03D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CB12F-DF76-A846-73C9-5C01AA9E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BBFE7-77F7-7321-E0D2-DA57C3ED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CC2D6-D8CF-DCD7-2E51-0162EDAF2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2CB20-8379-A015-B5FF-500DE7C9C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318B-62B8-F103-B6AA-D5767E32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F69AC-C1C5-2730-246C-D614191F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098BE-A948-4360-6E7A-6310A87F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5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5B59-AE5C-3D36-6CFF-38EE8042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143C4-8923-3649-4E94-A21541B8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50148-3F11-8F15-A390-5559B14A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1C3A6-0D8D-941C-C2AE-E344AB36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C257-8087-F399-AF07-C3EEE5F4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6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D3C5-F61F-3620-E03B-F5004519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4CE9B-FF92-7DBC-99CA-130ED5E06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0D25D-800B-CC0C-7AC6-B7B4F495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5FF50-EF3C-25A5-9F61-CC3CA3C2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4D3E3-DEB8-551D-DE4A-B8F35BF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1BE5-9225-C22A-C5FE-A5A9B43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1FC8-DE3A-83F2-A342-6780FB4AC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3D974-E5C3-47E5-1E87-6956D7EB0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CCAE4-D39E-8CFB-77BC-1E47425B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8F5BE-9EAC-E802-B33A-938253F7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B845B-79B3-8D2A-2AE5-D43E0D5F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6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311F-5A2A-2C15-F69D-84643258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D24A2-644C-64E1-2689-76A3286EE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4934F-AB46-8B1F-E258-A4ACC2007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39ED0-55C7-F509-7CC0-EEC68FFA6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62C4A-E799-8C77-30C3-F4AD034FD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1B6B8-9EEF-40A4-C832-3628B38A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308DA-F4AF-170A-72E9-BB6E0CF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F2ABA-8588-2591-03F0-C125AD14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5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051B-3DC3-4502-58CA-163B798D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2B84EF-005A-D1ED-AF33-FDA023A7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A8C9-9DBE-CE33-3159-8B7E91BA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E126D-AE67-7E48-7BAA-1D25E0C0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B5EC2-2B05-00B6-E6D0-DA13338E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010D2-975D-8B3E-2083-64EF9A62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48AFE-13AB-3AED-249A-3BF157F5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3D49-3638-FAF2-467B-D760E671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42EE0-BDBE-91A3-5A24-E158BE2A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95739-EBED-3DB4-FC8F-B40459D96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84042-635E-8E84-7DE6-39272C0B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55F6C-81F9-2054-30A4-0D8454B4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F177-2534-23F0-8492-53C4FA7A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8C0F-18EF-D011-33B7-106254C6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DDA83-A70A-3EFF-5E82-68A6549C9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A0995-2A3F-BECA-5C69-315CF9413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D5F0F-53A6-E7FA-6FDD-157877E0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A7477-FCBC-48AE-8C5F-AE0AFCCA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D8C0F-733A-A2B1-11ED-6F3DFD6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0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EA88-88D4-DB50-787D-864F0E7D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567FC-3386-1EF8-88BB-790E01D0C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988B-664A-B832-FF48-1E40534E2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6B1EA-AA0A-0437-B137-217D17A11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07375-D8F3-CB0D-82D2-1BC386F69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6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1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2.mp3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5.wdp"/><Relationship Id="rId4" Type="http://schemas.openxmlformats.org/officeDocument/2006/relationships/audio" Target="../media/media2.mp3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55.png"/><Relationship Id="rId10" Type="http://schemas.openxmlformats.org/officeDocument/2006/relationships/image" Target="../media/image29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8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hyperlink" Target="file:///D:\EmotionalAttention\Results_STAI_DASS21.xlsx" TargetMode="External"/><Relationship Id="rId4" Type="http://schemas.openxmlformats.org/officeDocument/2006/relationships/hyperlink" Target="file:///C:\Users\ROG\Downloads\Analyze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microsoft.com/office/2007/relationships/hdphoto" Target="../media/hdphoto5.wdp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val 106">
            <a:extLst>
              <a:ext uri="{FF2B5EF4-FFF2-40B4-BE49-F238E27FC236}">
                <a16:creationId xmlns:a16="http://schemas.microsoft.com/office/drawing/2014/main" id="{A9AEDC5F-030E-289E-02BA-E2A5EBD4052D}"/>
              </a:ext>
            </a:extLst>
          </p:cNvPr>
          <p:cNvSpPr/>
          <p:nvPr/>
        </p:nvSpPr>
        <p:spPr>
          <a:xfrm>
            <a:off x="151168" y="220592"/>
            <a:ext cx="1301347" cy="1299611"/>
          </a:xfrm>
          <a:prstGeom prst="ellipse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42D35B-9034-B1D0-3AF2-915EFC6A7D7F}"/>
              </a:ext>
            </a:extLst>
          </p:cNvPr>
          <p:cNvSpPr/>
          <p:nvPr/>
        </p:nvSpPr>
        <p:spPr>
          <a:xfrm>
            <a:off x="-1185951" y="4241419"/>
            <a:ext cx="4589450" cy="4400644"/>
          </a:xfrm>
          <a:prstGeom prst="ellipse">
            <a:avLst/>
          </a:prstGeom>
          <a:solidFill>
            <a:srgbClr val="FFC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6DCF4-C912-0E7A-C253-20F2D6683E2A}"/>
              </a:ext>
            </a:extLst>
          </p:cNvPr>
          <p:cNvSpPr/>
          <p:nvPr/>
        </p:nvSpPr>
        <p:spPr>
          <a:xfrm>
            <a:off x="8173729" y="-1388002"/>
            <a:ext cx="5854445" cy="56135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B0A9D-02AE-2734-8E0B-C4D2C37F9C5A}"/>
              </a:ext>
            </a:extLst>
          </p:cNvPr>
          <p:cNvSpPr txBox="1">
            <a:spLocks/>
          </p:cNvSpPr>
          <p:nvPr/>
        </p:nvSpPr>
        <p:spPr>
          <a:xfrm>
            <a:off x="542771" y="366802"/>
            <a:ext cx="9587364" cy="2327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>
                <a:latin typeface="Congenial Black" panose="02000503040000020004" pitchFamily="2" charset="0"/>
                <a:cs typeface="Aharoni" panose="02010803020104030203" pitchFamily="2" charset="-79"/>
              </a:rPr>
              <a:t>The study of relationships between positive and negative environmental sounds which affect state anxiety and emotional-attention processing.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5B9DD2-1BA3-7FD5-077C-46EABBD40DED}"/>
              </a:ext>
            </a:extLst>
          </p:cNvPr>
          <p:cNvSpPr txBox="1">
            <a:spLocks/>
          </p:cNvSpPr>
          <p:nvPr/>
        </p:nvSpPr>
        <p:spPr>
          <a:xfrm>
            <a:off x="801841" y="3001000"/>
            <a:ext cx="5616420" cy="12996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>
                <a:latin typeface="Congenial Black" panose="02000503040000020004" pitchFamily="2" charset="0"/>
              </a:rPr>
              <a:t>PRESENTED BY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1. KRITPATCHARA WONGKWAN 65010004 5C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2. NUTTANIT TREEVIJITPAISAN 65010017 5S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3. WATSANANON WONGSURIN 65010059 5C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B4F353-80BF-A2F6-A737-13AA301D59D6}"/>
              </a:ext>
            </a:extLst>
          </p:cNvPr>
          <p:cNvSpPr txBox="1">
            <a:spLocks/>
          </p:cNvSpPr>
          <p:nvPr/>
        </p:nvSpPr>
        <p:spPr>
          <a:xfrm>
            <a:off x="801841" y="4428018"/>
            <a:ext cx="5468014" cy="12885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>
                <a:latin typeface="Congenial Black" panose="02000503040000020004" pitchFamily="2" charset="0"/>
              </a:rPr>
              <a:t>ADVISOR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1. DR. THITAPORN CHAISILPRUNGRAUNG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2. ASST.PROF.DR. SIRAWAJ ITTHIPURIPAT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3. MISS JINTANA WONGTA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CCCBF80-696B-2514-723F-1AB5969604B6}"/>
              </a:ext>
            </a:extLst>
          </p:cNvPr>
          <p:cNvSpPr/>
          <p:nvPr/>
        </p:nvSpPr>
        <p:spPr>
          <a:xfrm>
            <a:off x="404985" y="2657022"/>
            <a:ext cx="1243225" cy="173256"/>
          </a:xfrm>
          <a:prstGeom prst="rect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20DA5DC6-675F-E19A-A792-99CEF1586BB0}"/>
              </a:ext>
            </a:extLst>
          </p:cNvPr>
          <p:cNvSpPr txBox="1">
            <a:spLocks/>
          </p:cNvSpPr>
          <p:nvPr/>
        </p:nvSpPr>
        <p:spPr>
          <a:xfrm>
            <a:off x="801841" y="5717754"/>
            <a:ext cx="10437187" cy="8566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b="1" dirty="0">
                <a:latin typeface="Abadi" panose="020B0604020104020204" pitchFamily="34" charset="0"/>
              </a:rPr>
              <a:t>DARUNSIKKHALAI SCIENCE SCHOOL</a:t>
            </a:r>
          </a:p>
          <a:p>
            <a:pPr algn="l">
              <a:spcAft>
                <a:spcPts val="600"/>
              </a:spcAft>
            </a:pPr>
            <a:r>
              <a:rPr lang="en-US" sz="2000" b="1" dirty="0">
                <a:latin typeface="Abadi" panose="020B0604020104020204" pitchFamily="34" charset="0"/>
              </a:rPr>
              <a:t>KING MONGKUT’S UNIVERSITY OF TECHNOLOGY THONBURI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E06A15-71AE-7B47-9EC3-6FB6AB019E7A}"/>
              </a:ext>
            </a:extLst>
          </p:cNvPr>
          <p:cNvGrpSpPr/>
          <p:nvPr/>
        </p:nvGrpSpPr>
        <p:grpSpPr>
          <a:xfrm>
            <a:off x="7332435" y="2854790"/>
            <a:ext cx="4454580" cy="3918024"/>
            <a:chOff x="6899390" y="2167483"/>
            <a:chExt cx="4454580" cy="3918024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AEE5B0D7-A0BE-1AB4-7F17-5B62205383FC}"/>
                </a:ext>
              </a:extLst>
            </p:cNvPr>
            <p:cNvSpPr/>
            <p:nvPr/>
          </p:nvSpPr>
          <p:spPr>
            <a:xfrm>
              <a:off x="6899390" y="2167483"/>
              <a:ext cx="4160349" cy="3499893"/>
            </a:xfrm>
            <a:custGeom>
              <a:avLst/>
              <a:gdLst/>
              <a:ahLst/>
              <a:cxnLst/>
              <a:rect l="l" t="t" r="r" b="b"/>
              <a:pathLst>
                <a:path w="7028533" h="5912753">
                  <a:moveTo>
                    <a:pt x="0" y="0"/>
                  </a:moveTo>
                  <a:lnTo>
                    <a:pt x="7028533" y="0"/>
                  </a:lnTo>
                  <a:lnTo>
                    <a:pt x="7028533" y="5912753"/>
                  </a:lnTo>
                  <a:lnTo>
                    <a:pt x="0" y="5912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pic>
          <p:nvPicPr>
            <p:cNvPr id="7" name="Picture 6" descr="A couple of music notes&#10;&#10;Description automatically generated">
              <a:extLst>
                <a:ext uri="{FF2B5EF4-FFF2-40B4-BE49-F238E27FC236}">
                  <a16:creationId xmlns:a16="http://schemas.microsoft.com/office/drawing/2014/main" id="{3F88501E-A062-E66D-CA4D-FAA2F023F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7830" y="4369866"/>
              <a:ext cx="1538410" cy="1538410"/>
            </a:xfrm>
            <a:prstGeom prst="rect">
              <a:avLst/>
            </a:prstGeom>
          </p:spPr>
        </p:pic>
        <p:pic>
          <p:nvPicPr>
            <p:cNvPr id="8" name="positive face" descr="A yellow smiley face with brown eyes and a black background&#10;&#10;Description automatically generated">
              <a:extLst>
                <a:ext uri="{FF2B5EF4-FFF2-40B4-BE49-F238E27FC236}">
                  <a16:creationId xmlns:a16="http://schemas.microsoft.com/office/drawing/2014/main" id="{544BF2E1-61DE-324D-A431-D29AD0F9C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2098" y="5321622"/>
              <a:ext cx="763885" cy="76388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ositive face">
              <a:extLst>
                <a:ext uri="{FF2B5EF4-FFF2-40B4-BE49-F238E27FC236}">
                  <a16:creationId xmlns:a16="http://schemas.microsoft.com/office/drawing/2014/main" id="{70B11098-4F96-6442-84D0-95787AA3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33970" y="4828941"/>
              <a:ext cx="720000" cy="7200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7689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3F9E95-397E-85F5-2B32-40A844E000E8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8774014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POSITIVE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BE799-D0B3-01AA-C14F-834152AE58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C48AFC-D110-60C2-4E29-10F0D2C237CD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10B1D-1ABE-43BC-EA90-59F362853E08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79" cy="3749694"/>
            <a:chOff x="430272" y="1905620"/>
            <a:chExt cx="12860542" cy="4286848"/>
          </a:xfrm>
        </p:grpSpPr>
        <p:pic>
          <p:nvPicPr>
            <p:cNvPr id="3" name="Picture 2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2" y="1905620"/>
              <a:ext cx="6430272" cy="4286848"/>
            </a:xfrm>
            <a:prstGeom prst="rect">
              <a:avLst/>
            </a:prstGeom>
          </p:spPr>
        </p:pic>
        <p:pic>
          <p:nvPicPr>
            <p:cNvPr id="10" name="Picture 9" descr="A graph of a face expression&#10;&#10;Description automatically generated with medium confidence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43" y="1905620"/>
              <a:ext cx="6430271" cy="428684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FC5048-14BD-A4A7-F3FC-691FB1E4D394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9</a:t>
            </a:r>
          </a:p>
        </p:txBody>
      </p:sp>
      <p:pic>
        <p:nvPicPr>
          <p:cNvPr id="13" name="Picture 12" descr="A group of people in a circle&#10;&#10;Description automatically generated">
            <a:extLst>
              <a:ext uri="{FF2B5EF4-FFF2-40B4-BE49-F238E27FC236}">
                <a16:creationId xmlns:a16="http://schemas.microsoft.com/office/drawing/2014/main" id="{08FF1468-0D19-03E0-3482-86BFEA396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35B7D444-F457-BF54-AAEA-462B7E300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78BCE5-0CEA-D278-DD9D-A6284CD1E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75" y="5128037"/>
            <a:ext cx="1336288" cy="11523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58552E-D9BC-907C-9F1C-5F4BCF4DD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86" y="5122880"/>
            <a:ext cx="699505" cy="603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033AF0-A0C0-44FA-D789-C8B96BFBF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73" y="5113548"/>
            <a:ext cx="699505" cy="603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A571B3-E15A-296B-58D4-C1084CB5A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84" y="5128036"/>
            <a:ext cx="1336288" cy="11523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F33913-E27E-2B57-33C8-E2F73022A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790" y="5082651"/>
            <a:ext cx="761426" cy="6032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4B9F1B-EC64-CBD6-5896-C0B7FC7D0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17" y="5093350"/>
            <a:ext cx="699505" cy="6032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6AB7EA-C79D-2B4A-902D-AEB54E1E61A4}"/>
              </a:ext>
            </a:extLst>
          </p:cNvPr>
          <p:cNvSpPr txBox="1"/>
          <p:nvPr/>
        </p:nvSpPr>
        <p:spPr>
          <a:xfrm>
            <a:off x="2592527" y="503373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733027-5FDC-521A-5DF1-43FB9ABAC915}"/>
              </a:ext>
            </a:extLst>
          </p:cNvPr>
          <p:cNvSpPr txBox="1"/>
          <p:nvPr/>
        </p:nvSpPr>
        <p:spPr>
          <a:xfrm>
            <a:off x="1400955" y="503272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F96600-0593-B122-CD7D-55BD17030D0A}"/>
              </a:ext>
            </a:extLst>
          </p:cNvPr>
          <p:cNvSpPr txBox="1"/>
          <p:nvPr/>
        </p:nvSpPr>
        <p:spPr>
          <a:xfrm>
            <a:off x="3703123" y="5038411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8D3F2-C109-35AC-320A-4AC0E3FC3705}"/>
              </a:ext>
            </a:extLst>
          </p:cNvPr>
          <p:cNvSpPr txBox="1"/>
          <p:nvPr/>
        </p:nvSpPr>
        <p:spPr>
          <a:xfrm>
            <a:off x="8280707" y="500696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00C8F-D5D1-6D67-6866-C7220B30A457}"/>
              </a:ext>
            </a:extLst>
          </p:cNvPr>
          <p:cNvSpPr txBox="1"/>
          <p:nvPr/>
        </p:nvSpPr>
        <p:spPr>
          <a:xfrm>
            <a:off x="7089135" y="500596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AE5A9B-CFB5-1ADE-C3B4-9D4C058F4688}"/>
              </a:ext>
            </a:extLst>
          </p:cNvPr>
          <p:cNvSpPr txBox="1"/>
          <p:nvPr/>
        </p:nvSpPr>
        <p:spPr>
          <a:xfrm>
            <a:off x="9391303" y="5011645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0CA58-84FE-79EF-2592-5FE08D0A63C6}"/>
              </a:ext>
            </a:extLst>
          </p:cNvPr>
          <p:cNvSpPr txBox="1"/>
          <p:nvPr/>
        </p:nvSpPr>
        <p:spPr>
          <a:xfrm>
            <a:off x="1781356" y="5687210"/>
            <a:ext cx="8629288" cy="442674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Fig 1. </a:t>
            </a:r>
            <a:r>
              <a:rPr lang="en-US" sz="2000">
                <a:solidFill>
                  <a:srgbClr val="040C28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</a:t>
            </a:r>
            <a:r>
              <a:rPr lang="en-US" sz="200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elationship between hit-rate and emotional stimuli in positive sound</a:t>
            </a:r>
            <a:endParaRPr lang="en-US" sz="200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096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3F9E95-397E-85F5-2B32-40A844E000E8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8774014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POSITIVE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BE799-D0B3-01AA-C14F-834152AE58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C48AFC-D110-60C2-4E29-10F0D2C237CD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10B1D-1ABE-43BC-EA90-59F362853E08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79" cy="3749694"/>
            <a:chOff x="430272" y="1905620"/>
            <a:chExt cx="12860542" cy="4286848"/>
          </a:xfrm>
        </p:grpSpPr>
        <p:pic>
          <p:nvPicPr>
            <p:cNvPr id="3" name="Picture 2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2" y="1905620"/>
              <a:ext cx="6430272" cy="4286848"/>
            </a:xfrm>
            <a:prstGeom prst="rect">
              <a:avLst/>
            </a:prstGeom>
          </p:spPr>
        </p:pic>
        <p:pic>
          <p:nvPicPr>
            <p:cNvPr id="10" name="Picture 9" descr="A graph of a face expression&#10;&#10;Description automatically generated with medium confidence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43" y="1905620"/>
              <a:ext cx="6430271" cy="428684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FC5048-14BD-A4A7-F3FC-691FB1E4D394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</a:p>
        </p:txBody>
      </p:sp>
      <p:pic>
        <p:nvPicPr>
          <p:cNvPr id="13" name="Picture 12" descr="A group of people in a circle&#10;&#10;Description automatically generated">
            <a:extLst>
              <a:ext uri="{FF2B5EF4-FFF2-40B4-BE49-F238E27FC236}">
                <a16:creationId xmlns:a16="http://schemas.microsoft.com/office/drawing/2014/main" id="{08FF1468-0D19-03E0-3482-86BFEA396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35B7D444-F457-BF54-AAEA-462B7E300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01DA48-1634-D69A-01F0-E1B16C9789C4}"/>
              </a:ext>
            </a:extLst>
          </p:cNvPr>
          <p:cNvSpPr txBox="1"/>
          <p:nvPr/>
        </p:nvSpPr>
        <p:spPr>
          <a:xfrm>
            <a:off x="3463538" y="5726089"/>
            <a:ext cx="5264925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/>
              <a:t>The trend in the average hit rate is increasing.</a:t>
            </a:r>
            <a:endParaRPr lang="en-US" sz="2000" b="1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3C264B-1F52-053C-9F3F-91382D1428BA}"/>
              </a:ext>
            </a:extLst>
          </p:cNvPr>
          <p:cNvSpPr/>
          <p:nvPr/>
        </p:nvSpPr>
        <p:spPr>
          <a:xfrm rot="18819789">
            <a:off x="1524860" y="3151000"/>
            <a:ext cx="1708283" cy="237061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4E9634-47EB-92E9-917B-76F5BBCA2C18}"/>
              </a:ext>
            </a:extLst>
          </p:cNvPr>
          <p:cNvSpPr/>
          <p:nvPr/>
        </p:nvSpPr>
        <p:spPr>
          <a:xfrm rot="20532706">
            <a:off x="7244113" y="2936305"/>
            <a:ext cx="1457658" cy="202281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78BCE5-0CEA-D278-DD9D-A6284CD1E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75" y="5128037"/>
            <a:ext cx="1336288" cy="11523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58552E-D9BC-907C-9F1C-5F4BCF4DD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86" y="5122880"/>
            <a:ext cx="699505" cy="603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033AF0-A0C0-44FA-D789-C8B96BFBF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73" y="5113548"/>
            <a:ext cx="699505" cy="603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A571B3-E15A-296B-58D4-C1084CB5A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84" y="5128036"/>
            <a:ext cx="1336288" cy="11523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F33913-E27E-2B57-33C8-E2F73022A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790" y="5082651"/>
            <a:ext cx="761426" cy="6032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4B9F1B-EC64-CBD6-5896-C0B7FC7D0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17" y="5093350"/>
            <a:ext cx="699505" cy="6032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6AB7EA-C79D-2B4A-902D-AEB54E1E61A4}"/>
              </a:ext>
            </a:extLst>
          </p:cNvPr>
          <p:cNvSpPr txBox="1"/>
          <p:nvPr/>
        </p:nvSpPr>
        <p:spPr>
          <a:xfrm>
            <a:off x="2592527" y="503373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733027-5FDC-521A-5DF1-43FB9ABAC915}"/>
              </a:ext>
            </a:extLst>
          </p:cNvPr>
          <p:cNvSpPr txBox="1"/>
          <p:nvPr/>
        </p:nvSpPr>
        <p:spPr>
          <a:xfrm>
            <a:off x="1400955" y="503272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F96600-0593-B122-CD7D-55BD17030D0A}"/>
              </a:ext>
            </a:extLst>
          </p:cNvPr>
          <p:cNvSpPr txBox="1"/>
          <p:nvPr/>
        </p:nvSpPr>
        <p:spPr>
          <a:xfrm>
            <a:off x="3703123" y="5038411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8D3F2-C109-35AC-320A-4AC0E3FC3705}"/>
              </a:ext>
            </a:extLst>
          </p:cNvPr>
          <p:cNvSpPr txBox="1"/>
          <p:nvPr/>
        </p:nvSpPr>
        <p:spPr>
          <a:xfrm>
            <a:off x="8280707" y="500696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00C8F-D5D1-6D67-6866-C7220B30A457}"/>
              </a:ext>
            </a:extLst>
          </p:cNvPr>
          <p:cNvSpPr txBox="1"/>
          <p:nvPr/>
        </p:nvSpPr>
        <p:spPr>
          <a:xfrm>
            <a:off x="7089135" y="500596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AE5A9B-CFB5-1ADE-C3B4-9D4C058F4688}"/>
              </a:ext>
            </a:extLst>
          </p:cNvPr>
          <p:cNvSpPr txBox="1"/>
          <p:nvPr/>
        </p:nvSpPr>
        <p:spPr>
          <a:xfrm>
            <a:off x="9391303" y="5011645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0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3F9E95-397E-85F5-2B32-40A844E000E8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8774014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POSITIVE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BE799-D0B3-01AA-C14F-834152AE58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C48AFC-D110-60C2-4E29-10F0D2C237CD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10B1D-1ABE-43BC-EA90-59F362853E08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84828" y="1677290"/>
            <a:ext cx="11249079" cy="3749694"/>
            <a:chOff x="430272" y="1905620"/>
            <a:chExt cx="12860542" cy="4286848"/>
          </a:xfrm>
        </p:grpSpPr>
        <p:pic>
          <p:nvPicPr>
            <p:cNvPr id="3" name="Picture 2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2" y="1905620"/>
              <a:ext cx="6430272" cy="4286848"/>
            </a:xfrm>
            <a:prstGeom prst="rect">
              <a:avLst/>
            </a:prstGeom>
          </p:spPr>
        </p:pic>
        <p:pic>
          <p:nvPicPr>
            <p:cNvPr id="10" name="Picture 9" descr="A graph of a face expression&#10;&#10;Description automatically generated with medium confidence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43" y="1905620"/>
              <a:ext cx="6430271" cy="428684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FC5048-14BD-A4A7-F3FC-691FB1E4D394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11</a:t>
            </a:r>
          </a:p>
        </p:txBody>
      </p:sp>
      <p:pic>
        <p:nvPicPr>
          <p:cNvPr id="13" name="Picture 12" descr="A group of people in a circle&#10;&#10;Description automatically generated">
            <a:extLst>
              <a:ext uri="{FF2B5EF4-FFF2-40B4-BE49-F238E27FC236}">
                <a16:creationId xmlns:a16="http://schemas.microsoft.com/office/drawing/2014/main" id="{08FF1468-0D19-03E0-3482-86BFEA396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35B7D444-F457-BF54-AAEA-462B7E300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510AB6-6559-4F3D-2228-B3019BDC7B8F}"/>
              </a:ext>
            </a:extLst>
          </p:cNvPr>
          <p:cNvSpPr/>
          <p:nvPr/>
        </p:nvSpPr>
        <p:spPr>
          <a:xfrm>
            <a:off x="1671930" y="3295392"/>
            <a:ext cx="2530914" cy="345334"/>
          </a:xfrm>
          <a:custGeom>
            <a:avLst/>
            <a:gdLst>
              <a:gd name="connsiteX0" fmla="*/ 0 w 2530914"/>
              <a:gd name="connsiteY0" fmla="*/ 244732 h 345334"/>
              <a:gd name="connsiteX1" fmla="*/ 0 w 2530914"/>
              <a:gd name="connsiteY1" fmla="*/ 244732 h 345334"/>
              <a:gd name="connsiteX2" fmla="*/ 0 w 2530914"/>
              <a:gd name="connsiteY2" fmla="*/ 244733 h 345334"/>
              <a:gd name="connsiteX3" fmla="*/ 1412483 w 2530914"/>
              <a:gd name="connsiteY3" fmla="*/ 0 h 345334"/>
              <a:gd name="connsiteX4" fmla="*/ 2419789 w 2530914"/>
              <a:gd name="connsiteY4" fmla="*/ 0 h 345334"/>
              <a:gd name="connsiteX5" fmla="*/ 2530914 w 2530914"/>
              <a:gd name="connsiteY5" fmla="*/ 111125 h 345334"/>
              <a:gd name="connsiteX6" fmla="*/ 2419789 w 2530914"/>
              <a:gd name="connsiteY6" fmla="*/ 222250 h 345334"/>
              <a:gd name="connsiteX7" fmla="*/ 1412483 w 2530914"/>
              <a:gd name="connsiteY7" fmla="*/ 222250 h 345334"/>
              <a:gd name="connsiteX8" fmla="*/ 1369228 w 2530914"/>
              <a:gd name="connsiteY8" fmla="*/ 213517 h 345334"/>
              <a:gd name="connsiteX9" fmla="*/ 1368663 w 2530914"/>
              <a:gd name="connsiteY9" fmla="*/ 213136 h 345334"/>
              <a:gd name="connsiteX10" fmla="*/ 1333370 w 2530914"/>
              <a:gd name="connsiteY10" fmla="*/ 224000 h 345334"/>
              <a:gd name="connsiteX11" fmla="*/ 122206 w 2530914"/>
              <a:gd name="connsiteY11" fmla="*/ 344775 h 345334"/>
              <a:gd name="connsiteX12" fmla="*/ 13046 w 2530914"/>
              <a:gd name="connsiteY12" fmla="*/ 287116 h 345334"/>
              <a:gd name="connsiteX13" fmla="*/ 0 w 2530914"/>
              <a:gd name="connsiteY13" fmla="*/ 244732 h 345334"/>
              <a:gd name="connsiteX14" fmla="*/ 4419 w 2530914"/>
              <a:gd name="connsiteY14" fmla="*/ 200607 h 345334"/>
              <a:gd name="connsiteX15" fmla="*/ 100043 w 2530914"/>
              <a:gd name="connsiteY15" fmla="*/ 122527 h 345334"/>
              <a:gd name="connsiteX16" fmla="*/ 1311208 w 2530914"/>
              <a:gd name="connsiteY16" fmla="*/ 1750 h 345334"/>
              <a:gd name="connsiteX17" fmla="*/ 1355334 w 2530914"/>
              <a:gd name="connsiteY17" fmla="*/ 6169 h 345334"/>
              <a:gd name="connsiteX18" fmla="*/ 1365174 w 2530914"/>
              <a:gd name="connsiteY18" fmla="*/ 11466 h 345334"/>
              <a:gd name="connsiteX19" fmla="*/ 1369228 w 2530914"/>
              <a:gd name="connsiteY19" fmla="*/ 8733 h 345334"/>
              <a:gd name="connsiteX20" fmla="*/ 1412483 w 2530914"/>
              <a:gd name="connsiteY20" fmla="*/ 0 h 34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0914" h="345334">
                <a:moveTo>
                  <a:pt x="0" y="244732"/>
                </a:moveTo>
                <a:lnTo>
                  <a:pt x="0" y="244732"/>
                </a:lnTo>
                <a:lnTo>
                  <a:pt x="0" y="244733"/>
                </a:lnTo>
                <a:close/>
                <a:moveTo>
                  <a:pt x="1412483" y="0"/>
                </a:moveTo>
                <a:lnTo>
                  <a:pt x="2419789" y="0"/>
                </a:lnTo>
                <a:cubicBezTo>
                  <a:pt x="2481162" y="0"/>
                  <a:pt x="2530914" y="49752"/>
                  <a:pt x="2530914" y="111125"/>
                </a:cubicBezTo>
                <a:cubicBezTo>
                  <a:pt x="2530914" y="172498"/>
                  <a:pt x="2481162" y="222250"/>
                  <a:pt x="2419789" y="222250"/>
                </a:cubicBezTo>
                <a:lnTo>
                  <a:pt x="1412483" y="222250"/>
                </a:lnTo>
                <a:cubicBezTo>
                  <a:pt x="1397140" y="222250"/>
                  <a:pt x="1382523" y="219141"/>
                  <a:pt x="1369228" y="213517"/>
                </a:cubicBezTo>
                <a:lnTo>
                  <a:pt x="1368663" y="213136"/>
                </a:lnTo>
                <a:lnTo>
                  <a:pt x="1333370" y="224000"/>
                </a:lnTo>
                <a:lnTo>
                  <a:pt x="122206" y="344775"/>
                </a:lnTo>
                <a:cubicBezTo>
                  <a:pt x="76176" y="349365"/>
                  <a:pt x="33893" y="325318"/>
                  <a:pt x="13046" y="287116"/>
                </a:cubicBezTo>
                <a:lnTo>
                  <a:pt x="0" y="244732"/>
                </a:lnTo>
                <a:lnTo>
                  <a:pt x="4419" y="200607"/>
                </a:lnTo>
                <a:cubicBezTo>
                  <a:pt x="17311" y="159040"/>
                  <a:pt x="54014" y="127117"/>
                  <a:pt x="100043" y="122527"/>
                </a:cubicBezTo>
                <a:lnTo>
                  <a:pt x="1311208" y="1750"/>
                </a:lnTo>
                <a:cubicBezTo>
                  <a:pt x="1326552" y="220"/>
                  <a:pt x="1341478" y="1872"/>
                  <a:pt x="1355334" y="6169"/>
                </a:cubicBezTo>
                <a:lnTo>
                  <a:pt x="1365174" y="11466"/>
                </a:lnTo>
                <a:lnTo>
                  <a:pt x="1369228" y="8733"/>
                </a:lnTo>
                <a:cubicBezTo>
                  <a:pt x="1382523" y="3110"/>
                  <a:pt x="1397140" y="0"/>
                  <a:pt x="1412483" y="0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DA07A0-DDC5-B1A6-A30B-7C9E8B43FDF5}"/>
              </a:ext>
            </a:extLst>
          </p:cNvPr>
          <p:cNvSpPr/>
          <p:nvPr/>
        </p:nvSpPr>
        <p:spPr>
          <a:xfrm rot="206243">
            <a:off x="7293430" y="3137135"/>
            <a:ext cx="2540085" cy="303378"/>
          </a:xfrm>
          <a:custGeom>
            <a:avLst/>
            <a:gdLst>
              <a:gd name="connsiteX0" fmla="*/ 0 w 2540085"/>
              <a:gd name="connsiteY0" fmla="*/ 198395 h 303378"/>
              <a:gd name="connsiteX1" fmla="*/ 0 w 2540085"/>
              <a:gd name="connsiteY1" fmla="*/ 198396 h 303378"/>
              <a:gd name="connsiteX2" fmla="*/ 0 w 2540085"/>
              <a:gd name="connsiteY2" fmla="*/ 198396 h 303378"/>
              <a:gd name="connsiteX3" fmla="*/ 1393807 w 2540085"/>
              <a:gd name="connsiteY3" fmla="*/ 0 h 303378"/>
              <a:gd name="connsiteX4" fmla="*/ 2432169 w 2540085"/>
              <a:gd name="connsiteY4" fmla="*/ 0 h 303378"/>
              <a:gd name="connsiteX5" fmla="*/ 2540085 w 2540085"/>
              <a:gd name="connsiteY5" fmla="*/ 107916 h 303378"/>
              <a:gd name="connsiteX6" fmla="*/ 2540084 w 2540085"/>
              <a:gd name="connsiteY6" fmla="*/ 107916 h 303378"/>
              <a:gd name="connsiteX7" fmla="*/ 2432168 w 2540085"/>
              <a:gd name="connsiteY7" fmla="*/ 215832 h 303378"/>
              <a:gd name="connsiteX8" fmla="*/ 1393807 w 2540085"/>
              <a:gd name="connsiteY8" fmla="*/ 215831 h 303378"/>
              <a:gd name="connsiteX9" fmla="*/ 1382832 w 2540085"/>
              <a:gd name="connsiteY9" fmla="*/ 213615 h 303378"/>
              <a:gd name="connsiteX10" fmla="*/ 1376017 w 2540085"/>
              <a:gd name="connsiteY10" fmla="*/ 218830 h 303378"/>
              <a:gd name="connsiteX11" fmla="*/ 1333153 w 2540085"/>
              <a:gd name="connsiteY11" fmla="*/ 230197 h 303378"/>
              <a:gd name="connsiteX12" fmla="*/ 118171 w 2540085"/>
              <a:gd name="connsiteY12" fmla="*/ 303174 h 303378"/>
              <a:gd name="connsiteX13" fmla="*/ 11367 w 2540085"/>
              <a:gd name="connsiteY13" fmla="*/ 241260 h 303378"/>
              <a:gd name="connsiteX14" fmla="*/ 0 w 2540085"/>
              <a:gd name="connsiteY14" fmla="*/ 198396 h 303378"/>
              <a:gd name="connsiteX15" fmla="*/ 6154 w 2540085"/>
              <a:gd name="connsiteY15" fmla="*/ 154479 h 303378"/>
              <a:gd name="connsiteX16" fmla="*/ 104780 w 2540085"/>
              <a:gd name="connsiteY16" fmla="*/ 80225 h 303378"/>
              <a:gd name="connsiteX17" fmla="*/ 1319762 w 2540085"/>
              <a:gd name="connsiteY17" fmla="*/ 7246 h 303378"/>
              <a:gd name="connsiteX18" fmla="*/ 1347804 w 2540085"/>
              <a:gd name="connsiteY18" fmla="*/ 11176 h 303378"/>
              <a:gd name="connsiteX19" fmla="*/ 1351801 w 2540085"/>
              <a:gd name="connsiteY19" fmla="*/ 8481 h 303378"/>
              <a:gd name="connsiteX20" fmla="*/ 1393807 w 2540085"/>
              <a:gd name="connsiteY20" fmla="*/ 0 h 30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40085" h="303378">
                <a:moveTo>
                  <a:pt x="0" y="198395"/>
                </a:moveTo>
                <a:lnTo>
                  <a:pt x="0" y="198396"/>
                </a:lnTo>
                <a:lnTo>
                  <a:pt x="0" y="198396"/>
                </a:lnTo>
                <a:close/>
                <a:moveTo>
                  <a:pt x="1393807" y="0"/>
                </a:moveTo>
                <a:lnTo>
                  <a:pt x="2432169" y="0"/>
                </a:lnTo>
                <a:cubicBezTo>
                  <a:pt x="2491769" y="0"/>
                  <a:pt x="2540085" y="48316"/>
                  <a:pt x="2540085" y="107916"/>
                </a:cubicBezTo>
                <a:lnTo>
                  <a:pt x="2540084" y="107916"/>
                </a:lnTo>
                <a:cubicBezTo>
                  <a:pt x="2540084" y="167516"/>
                  <a:pt x="2491768" y="215832"/>
                  <a:pt x="2432168" y="215832"/>
                </a:cubicBezTo>
                <a:lnTo>
                  <a:pt x="1393807" y="215831"/>
                </a:lnTo>
                <a:lnTo>
                  <a:pt x="1382832" y="213615"/>
                </a:lnTo>
                <a:lnTo>
                  <a:pt x="1376017" y="218830"/>
                </a:lnTo>
                <a:cubicBezTo>
                  <a:pt x="1363020" y="225272"/>
                  <a:pt x="1348544" y="229272"/>
                  <a:pt x="1333153" y="230197"/>
                </a:cubicBezTo>
                <a:lnTo>
                  <a:pt x="118171" y="303174"/>
                </a:lnTo>
                <a:cubicBezTo>
                  <a:pt x="71997" y="305948"/>
                  <a:pt x="30693" y="280254"/>
                  <a:pt x="11367" y="241260"/>
                </a:cubicBezTo>
                <a:lnTo>
                  <a:pt x="0" y="198396"/>
                </a:lnTo>
                <a:lnTo>
                  <a:pt x="6154" y="154479"/>
                </a:lnTo>
                <a:cubicBezTo>
                  <a:pt x="20674" y="113452"/>
                  <a:pt x="58605" y="82999"/>
                  <a:pt x="104780" y="80225"/>
                </a:cubicBezTo>
                <a:lnTo>
                  <a:pt x="1319762" y="7246"/>
                </a:lnTo>
                <a:lnTo>
                  <a:pt x="1347804" y="11176"/>
                </a:lnTo>
                <a:lnTo>
                  <a:pt x="1351801" y="8481"/>
                </a:lnTo>
                <a:cubicBezTo>
                  <a:pt x="1364712" y="3020"/>
                  <a:pt x="1378907" y="0"/>
                  <a:pt x="1393807" y="0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4E344-FC65-695E-BF0C-1CAD9BAA3DA8}"/>
              </a:ext>
            </a:extLst>
          </p:cNvPr>
          <p:cNvSpPr txBox="1"/>
          <p:nvPr/>
        </p:nvSpPr>
        <p:spPr>
          <a:xfrm>
            <a:off x="3186604" y="5717983"/>
            <a:ext cx="5845527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/>
              <a:t>The trend in the average hit rate remains constant.</a:t>
            </a:r>
            <a:endParaRPr lang="en-US" sz="2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A83398-A057-C9BA-EFEE-3146F33DF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89" y="5089267"/>
            <a:ext cx="1336288" cy="11523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88756E-9562-87EF-E8AE-E203285D4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44" y="5114774"/>
            <a:ext cx="915504" cy="6032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FE5773-CF9E-0C81-D5AC-660CD815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66" y="5133607"/>
            <a:ext cx="699505" cy="6032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562541-CD04-8B65-BCD0-ED27FEFE6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4" y="5118209"/>
            <a:ext cx="771235" cy="5081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DE7C56-9F47-8B38-CA12-59977A494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95" y="5100994"/>
            <a:ext cx="915504" cy="508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BCA817-1613-171B-CB76-E619FB77F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17" y="5100994"/>
            <a:ext cx="915504" cy="508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786F5-F0E4-7E76-D836-133A19B50115}"/>
              </a:ext>
            </a:extLst>
          </p:cNvPr>
          <p:cNvSpPr txBox="1"/>
          <p:nvPr/>
        </p:nvSpPr>
        <p:spPr>
          <a:xfrm>
            <a:off x="2604615" y="501664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4D373F-9ED2-17BD-D671-ABCEEC6333EE}"/>
              </a:ext>
            </a:extLst>
          </p:cNvPr>
          <p:cNvSpPr txBox="1"/>
          <p:nvPr/>
        </p:nvSpPr>
        <p:spPr>
          <a:xfrm>
            <a:off x="1413043" y="501564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2D79E-52AD-4251-A22B-292E96E576AB}"/>
              </a:ext>
            </a:extLst>
          </p:cNvPr>
          <p:cNvSpPr txBox="1"/>
          <p:nvPr/>
        </p:nvSpPr>
        <p:spPr>
          <a:xfrm>
            <a:off x="3715211" y="5021327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F5E90-F549-BE5E-958A-971AFC518D88}"/>
              </a:ext>
            </a:extLst>
          </p:cNvPr>
          <p:cNvSpPr txBox="1"/>
          <p:nvPr/>
        </p:nvSpPr>
        <p:spPr>
          <a:xfrm>
            <a:off x="8271234" y="501921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AF8E7-EDD5-807E-D493-8F95C3606A7A}"/>
              </a:ext>
            </a:extLst>
          </p:cNvPr>
          <p:cNvSpPr txBox="1"/>
          <p:nvPr/>
        </p:nvSpPr>
        <p:spPr>
          <a:xfrm>
            <a:off x="7079662" y="501820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2A414-BD40-2B9D-FCC6-B623F5FFA3A2}"/>
              </a:ext>
            </a:extLst>
          </p:cNvPr>
          <p:cNvSpPr txBox="1"/>
          <p:nvPr/>
        </p:nvSpPr>
        <p:spPr>
          <a:xfrm>
            <a:off x="9381830" y="5023889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81" cy="3749693"/>
            <a:chOff x="430272" y="1905620"/>
            <a:chExt cx="12860544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2" y="1905620"/>
              <a:ext cx="6430272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9075766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NEGATIVE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D235AD-848A-F774-AC3B-F7D9AC464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36" y="5127537"/>
            <a:ext cx="699505" cy="60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B2825-499A-8CA7-7985-96CAEA479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12" y="5100994"/>
            <a:ext cx="861936" cy="6032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613EBD-6CA5-980F-1E51-65038DF97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16" y="5100994"/>
            <a:ext cx="654547" cy="564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77B972-070C-AE7D-0A96-7EBFB57FC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57" y="5113062"/>
            <a:ext cx="654547" cy="564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84ED1F-9A1C-585B-5549-508B13BEA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19" y="5127537"/>
            <a:ext cx="861936" cy="4426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6A4092-2D1C-F67A-2657-B4626DDAD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42" y="5120947"/>
            <a:ext cx="861936" cy="4426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FC5DCB-087F-307B-1EE9-FD0D4F95D792}"/>
              </a:ext>
            </a:extLst>
          </p:cNvPr>
          <p:cNvSpPr txBox="1"/>
          <p:nvPr/>
        </p:nvSpPr>
        <p:spPr>
          <a:xfrm>
            <a:off x="2575415" y="502863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2550A-208F-A787-C980-2D04E5DA0047}"/>
              </a:ext>
            </a:extLst>
          </p:cNvPr>
          <p:cNvSpPr txBox="1"/>
          <p:nvPr/>
        </p:nvSpPr>
        <p:spPr>
          <a:xfrm>
            <a:off x="1383843" y="502763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16CA0-E71C-07FE-FEA7-50A26826C86C}"/>
              </a:ext>
            </a:extLst>
          </p:cNvPr>
          <p:cNvSpPr txBox="1"/>
          <p:nvPr/>
        </p:nvSpPr>
        <p:spPr>
          <a:xfrm>
            <a:off x="3686011" y="5033313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1A1889-94A7-C5FE-480A-48258EB4F064}"/>
              </a:ext>
            </a:extLst>
          </p:cNvPr>
          <p:cNvSpPr txBox="1"/>
          <p:nvPr/>
        </p:nvSpPr>
        <p:spPr>
          <a:xfrm>
            <a:off x="8208608" y="5022912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FDEA8-5CD6-2A92-856A-AEF6883882AB}"/>
              </a:ext>
            </a:extLst>
          </p:cNvPr>
          <p:cNvSpPr txBox="1"/>
          <p:nvPr/>
        </p:nvSpPr>
        <p:spPr>
          <a:xfrm>
            <a:off x="7017036" y="5021908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07775-3C1D-4A8A-F738-BAA458E9412C}"/>
              </a:ext>
            </a:extLst>
          </p:cNvPr>
          <p:cNvSpPr txBox="1"/>
          <p:nvPr/>
        </p:nvSpPr>
        <p:spPr>
          <a:xfrm>
            <a:off x="9319204" y="5027590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CD97A-E1B6-DBD2-6D1D-6DF24D3194D3}"/>
              </a:ext>
            </a:extLst>
          </p:cNvPr>
          <p:cNvSpPr txBox="1"/>
          <p:nvPr/>
        </p:nvSpPr>
        <p:spPr>
          <a:xfrm>
            <a:off x="1781356" y="5687210"/>
            <a:ext cx="8629288" cy="442674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Fig 2. </a:t>
            </a:r>
            <a:r>
              <a:rPr lang="en-US" sz="2000">
                <a:solidFill>
                  <a:srgbClr val="040C28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</a:t>
            </a:r>
            <a:r>
              <a:rPr lang="en-US" sz="200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elationship between hit-rate and emotional stimuli in negative sound</a:t>
            </a:r>
            <a:endParaRPr lang="en-US" sz="200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604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81" cy="3749693"/>
            <a:chOff x="430272" y="1905620"/>
            <a:chExt cx="12860544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2" y="1905620"/>
              <a:ext cx="6430272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9075766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NEGATIVE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8D39A35-7E6A-655D-9F67-7E2892DDDCCA}"/>
              </a:ext>
            </a:extLst>
          </p:cNvPr>
          <p:cNvSpPr/>
          <p:nvPr/>
        </p:nvSpPr>
        <p:spPr>
          <a:xfrm rot="21141730">
            <a:off x="1758363" y="2757698"/>
            <a:ext cx="2409505" cy="513453"/>
          </a:xfrm>
          <a:custGeom>
            <a:avLst/>
            <a:gdLst>
              <a:gd name="connsiteX0" fmla="*/ 1218593 w 2409505"/>
              <a:gd name="connsiteY0" fmla="*/ 10413 h 513453"/>
              <a:gd name="connsiteX1" fmla="*/ 2322784 w 2409505"/>
              <a:gd name="connsiteY1" fmla="*/ 287667 h 513453"/>
              <a:gd name="connsiteX2" fmla="*/ 2406028 w 2409505"/>
              <a:gd name="connsiteY2" fmla="*/ 426732 h 513453"/>
              <a:gd name="connsiteX3" fmla="*/ 2406027 w 2409505"/>
              <a:gd name="connsiteY3" fmla="*/ 426732 h 513453"/>
              <a:gd name="connsiteX4" fmla="*/ 2266963 w 2409505"/>
              <a:gd name="connsiteY4" fmla="*/ 509976 h 513453"/>
              <a:gd name="connsiteX5" fmla="*/ 1162773 w 2409505"/>
              <a:gd name="connsiteY5" fmla="*/ 232721 h 513453"/>
              <a:gd name="connsiteX6" fmla="*/ 1132322 w 2409505"/>
              <a:gd name="connsiteY6" fmla="*/ 218190 h 513453"/>
              <a:gd name="connsiteX7" fmla="*/ 1128420 w 2409505"/>
              <a:gd name="connsiteY7" fmla="*/ 218978 h 513453"/>
              <a:gd name="connsiteX8" fmla="*/ 109489 w 2409505"/>
              <a:gd name="connsiteY8" fmla="*/ 218978 h 513453"/>
              <a:gd name="connsiteX9" fmla="*/ 0 w 2409505"/>
              <a:gd name="connsiteY9" fmla="*/ 109489 h 513453"/>
              <a:gd name="connsiteX10" fmla="*/ 109489 w 2409505"/>
              <a:gd name="connsiteY10" fmla="*/ 0 h 513453"/>
              <a:gd name="connsiteX11" fmla="*/ 1128420 w 2409505"/>
              <a:gd name="connsiteY11" fmla="*/ 0 h 513453"/>
              <a:gd name="connsiteX12" fmla="*/ 1171038 w 2409505"/>
              <a:gd name="connsiteY12" fmla="*/ 8604 h 513453"/>
              <a:gd name="connsiteX13" fmla="*/ 1171461 w 2409505"/>
              <a:gd name="connsiteY13" fmla="*/ 8889 h 513453"/>
              <a:gd name="connsiteX14" fmla="*/ 1173134 w 2409505"/>
              <a:gd name="connsiteY14" fmla="*/ 8284 h 513453"/>
              <a:gd name="connsiteX15" fmla="*/ 1218593 w 2409505"/>
              <a:gd name="connsiteY15" fmla="*/ 10413 h 51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9505" h="513453">
                <a:moveTo>
                  <a:pt x="1218593" y="10413"/>
                </a:moveTo>
                <a:lnTo>
                  <a:pt x="2322784" y="287667"/>
                </a:lnTo>
                <a:cubicBezTo>
                  <a:pt x="2384173" y="303082"/>
                  <a:pt x="2421443" y="365343"/>
                  <a:pt x="2406028" y="426732"/>
                </a:cubicBezTo>
                <a:lnTo>
                  <a:pt x="2406027" y="426732"/>
                </a:lnTo>
                <a:cubicBezTo>
                  <a:pt x="2390613" y="488121"/>
                  <a:pt x="2328352" y="525390"/>
                  <a:pt x="2266963" y="509976"/>
                </a:cubicBezTo>
                <a:lnTo>
                  <a:pt x="1162773" y="232721"/>
                </a:lnTo>
                <a:lnTo>
                  <a:pt x="1132322" y="218190"/>
                </a:lnTo>
                <a:lnTo>
                  <a:pt x="1128420" y="218978"/>
                </a:lnTo>
                <a:lnTo>
                  <a:pt x="109489" y="218978"/>
                </a:lnTo>
                <a:cubicBezTo>
                  <a:pt x="49020" y="218978"/>
                  <a:pt x="0" y="169958"/>
                  <a:pt x="0" y="109489"/>
                </a:cubicBezTo>
                <a:cubicBezTo>
                  <a:pt x="0" y="49020"/>
                  <a:pt x="49020" y="0"/>
                  <a:pt x="109489" y="0"/>
                </a:cubicBezTo>
                <a:lnTo>
                  <a:pt x="1128420" y="0"/>
                </a:lnTo>
                <a:cubicBezTo>
                  <a:pt x="1143537" y="0"/>
                  <a:pt x="1157939" y="3064"/>
                  <a:pt x="1171038" y="8604"/>
                </a:cubicBezTo>
                <a:lnTo>
                  <a:pt x="1171461" y="8889"/>
                </a:lnTo>
                <a:lnTo>
                  <a:pt x="1173134" y="8284"/>
                </a:lnTo>
                <a:cubicBezTo>
                  <a:pt x="1187844" y="5998"/>
                  <a:pt x="1203246" y="6559"/>
                  <a:pt x="1218593" y="10413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B81684-9C3C-8767-EBF6-A04655D5D293}"/>
              </a:ext>
            </a:extLst>
          </p:cNvPr>
          <p:cNvSpPr/>
          <p:nvPr/>
        </p:nvSpPr>
        <p:spPr>
          <a:xfrm rot="21141730">
            <a:off x="7381582" y="2685269"/>
            <a:ext cx="2409505" cy="513453"/>
          </a:xfrm>
          <a:custGeom>
            <a:avLst/>
            <a:gdLst>
              <a:gd name="connsiteX0" fmla="*/ 1218593 w 2409505"/>
              <a:gd name="connsiteY0" fmla="*/ 10413 h 513453"/>
              <a:gd name="connsiteX1" fmla="*/ 2322784 w 2409505"/>
              <a:gd name="connsiteY1" fmla="*/ 287667 h 513453"/>
              <a:gd name="connsiteX2" fmla="*/ 2406028 w 2409505"/>
              <a:gd name="connsiteY2" fmla="*/ 426732 h 513453"/>
              <a:gd name="connsiteX3" fmla="*/ 2406027 w 2409505"/>
              <a:gd name="connsiteY3" fmla="*/ 426732 h 513453"/>
              <a:gd name="connsiteX4" fmla="*/ 2266963 w 2409505"/>
              <a:gd name="connsiteY4" fmla="*/ 509976 h 513453"/>
              <a:gd name="connsiteX5" fmla="*/ 1162773 w 2409505"/>
              <a:gd name="connsiteY5" fmla="*/ 232721 h 513453"/>
              <a:gd name="connsiteX6" fmla="*/ 1132322 w 2409505"/>
              <a:gd name="connsiteY6" fmla="*/ 218190 h 513453"/>
              <a:gd name="connsiteX7" fmla="*/ 1128420 w 2409505"/>
              <a:gd name="connsiteY7" fmla="*/ 218978 h 513453"/>
              <a:gd name="connsiteX8" fmla="*/ 109489 w 2409505"/>
              <a:gd name="connsiteY8" fmla="*/ 218978 h 513453"/>
              <a:gd name="connsiteX9" fmla="*/ 0 w 2409505"/>
              <a:gd name="connsiteY9" fmla="*/ 109489 h 513453"/>
              <a:gd name="connsiteX10" fmla="*/ 109489 w 2409505"/>
              <a:gd name="connsiteY10" fmla="*/ 0 h 513453"/>
              <a:gd name="connsiteX11" fmla="*/ 1128420 w 2409505"/>
              <a:gd name="connsiteY11" fmla="*/ 0 h 513453"/>
              <a:gd name="connsiteX12" fmla="*/ 1171038 w 2409505"/>
              <a:gd name="connsiteY12" fmla="*/ 8604 h 513453"/>
              <a:gd name="connsiteX13" fmla="*/ 1171461 w 2409505"/>
              <a:gd name="connsiteY13" fmla="*/ 8889 h 513453"/>
              <a:gd name="connsiteX14" fmla="*/ 1173134 w 2409505"/>
              <a:gd name="connsiteY14" fmla="*/ 8284 h 513453"/>
              <a:gd name="connsiteX15" fmla="*/ 1218593 w 2409505"/>
              <a:gd name="connsiteY15" fmla="*/ 10413 h 51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9505" h="513453">
                <a:moveTo>
                  <a:pt x="1218593" y="10413"/>
                </a:moveTo>
                <a:lnTo>
                  <a:pt x="2322784" y="287667"/>
                </a:lnTo>
                <a:cubicBezTo>
                  <a:pt x="2384173" y="303082"/>
                  <a:pt x="2421443" y="365343"/>
                  <a:pt x="2406028" y="426732"/>
                </a:cubicBezTo>
                <a:lnTo>
                  <a:pt x="2406027" y="426732"/>
                </a:lnTo>
                <a:cubicBezTo>
                  <a:pt x="2390613" y="488121"/>
                  <a:pt x="2328352" y="525390"/>
                  <a:pt x="2266963" y="509976"/>
                </a:cubicBezTo>
                <a:lnTo>
                  <a:pt x="1162773" y="232721"/>
                </a:lnTo>
                <a:lnTo>
                  <a:pt x="1132322" y="218190"/>
                </a:lnTo>
                <a:lnTo>
                  <a:pt x="1128420" y="218978"/>
                </a:lnTo>
                <a:lnTo>
                  <a:pt x="109489" y="218978"/>
                </a:lnTo>
                <a:cubicBezTo>
                  <a:pt x="49020" y="218978"/>
                  <a:pt x="0" y="169958"/>
                  <a:pt x="0" y="109489"/>
                </a:cubicBezTo>
                <a:cubicBezTo>
                  <a:pt x="0" y="49020"/>
                  <a:pt x="49020" y="0"/>
                  <a:pt x="109489" y="0"/>
                </a:cubicBezTo>
                <a:lnTo>
                  <a:pt x="1128420" y="0"/>
                </a:lnTo>
                <a:cubicBezTo>
                  <a:pt x="1143537" y="0"/>
                  <a:pt x="1157939" y="3064"/>
                  <a:pt x="1171038" y="8604"/>
                </a:cubicBezTo>
                <a:lnTo>
                  <a:pt x="1171461" y="8889"/>
                </a:lnTo>
                <a:lnTo>
                  <a:pt x="1173134" y="8284"/>
                </a:lnTo>
                <a:cubicBezTo>
                  <a:pt x="1187844" y="5998"/>
                  <a:pt x="1203246" y="6559"/>
                  <a:pt x="1218593" y="10413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B39AC-1150-69CA-DE6A-45816828A8C5}"/>
              </a:ext>
            </a:extLst>
          </p:cNvPr>
          <p:cNvSpPr txBox="1"/>
          <p:nvPr/>
        </p:nvSpPr>
        <p:spPr>
          <a:xfrm>
            <a:off x="3104372" y="5730746"/>
            <a:ext cx="5983256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/>
              <a:t>The trend in the average hit rate remains constant.</a:t>
            </a:r>
            <a:endParaRPr lang="en-US" sz="2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D235AD-848A-F774-AC3B-F7D9AC464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36" y="5127537"/>
            <a:ext cx="699505" cy="60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B2825-499A-8CA7-7985-96CAEA479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12" y="5100994"/>
            <a:ext cx="861936" cy="6032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613EBD-6CA5-980F-1E51-65038DF97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16" y="5100994"/>
            <a:ext cx="654547" cy="564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77B972-070C-AE7D-0A96-7EBFB57FC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57" y="5113062"/>
            <a:ext cx="654547" cy="564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84ED1F-9A1C-585B-5549-508B13BEA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19" y="5127537"/>
            <a:ext cx="861936" cy="4426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6A4092-2D1C-F67A-2657-B4626DDAD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42" y="5120947"/>
            <a:ext cx="861936" cy="4426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FC5DCB-087F-307B-1EE9-FD0D4F95D792}"/>
              </a:ext>
            </a:extLst>
          </p:cNvPr>
          <p:cNvSpPr txBox="1"/>
          <p:nvPr/>
        </p:nvSpPr>
        <p:spPr>
          <a:xfrm>
            <a:off x="2575415" y="502863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2550A-208F-A787-C980-2D04E5DA0047}"/>
              </a:ext>
            </a:extLst>
          </p:cNvPr>
          <p:cNvSpPr txBox="1"/>
          <p:nvPr/>
        </p:nvSpPr>
        <p:spPr>
          <a:xfrm>
            <a:off x="1383843" y="502763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16CA0-E71C-07FE-FEA7-50A26826C86C}"/>
              </a:ext>
            </a:extLst>
          </p:cNvPr>
          <p:cNvSpPr txBox="1"/>
          <p:nvPr/>
        </p:nvSpPr>
        <p:spPr>
          <a:xfrm>
            <a:off x="3686011" y="5033313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1A1889-94A7-C5FE-480A-48258EB4F064}"/>
              </a:ext>
            </a:extLst>
          </p:cNvPr>
          <p:cNvSpPr txBox="1"/>
          <p:nvPr/>
        </p:nvSpPr>
        <p:spPr>
          <a:xfrm>
            <a:off x="8208608" y="5022912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FDEA8-5CD6-2A92-856A-AEF6883882AB}"/>
              </a:ext>
            </a:extLst>
          </p:cNvPr>
          <p:cNvSpPr txBox="1"/>
          <p:nvPr/>
        </p:nvSpPr>
        <p:spPr>
          <a:xfrm>
            <a:off x="7017036" y="5021908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07775-3C1D-4A8A-F738-BAA458E9412C}"/>
              </a:ext>
            </a:extLst>
          </p:cNvPr>
          <p:cNvSpPr txBox="1"/>
          <p:nvPr/>
        </p:nvSpPr>
        <p:spPr>
          <a:xfrm>
            <a:off x="9319204" y="5027590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81" cy="3749693"/>
            <a:chOff x="430272" y="1905620"/>
            <a:chExt cx="12860544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2" y="1905620"/>
              <a:ext cx="6430272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9075766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NEGATIVE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736E0B-E3B8-0153-F26F-7AEFAA457A40}"/>
              </a:ext>
            </a:extLst>
          </p:cNvPr>
          <p:cNvSpPr/>
          <p:nvPr/>
        </p:nvSpPr>
        <p:spPr>
          <a:xfrm rot="356850">
            <a:off x="1677415" y="3415109"/>
            <a:ext cx="2566059" cy="325676"/>
          </a:xfrm>
          <a:custGeom>
            <a:avLst/>
            <a:gdLst>
              <a:gd name="connsiteX0" fmla="*/ 0 w 2566059"/>
              <a:gd name="connsiteY0" fmla="*/ 108029 h 325676"/>
              <a:gd name="connsiteX1" fmla="*/ 0 w 2566059"/>
              <a:gd name="connsiteY1" fmla="*/ 108029 h 325676"/>
              <a:gd name="connsiteX2" fmla="*/ 0 w 2566059"/>
              <a:gd name="connsiteY2" fmla="*/ 108030 h 325676"/>
              <a:gd name="connsiteX3" fmla="*/ 108030 w 2566059"/>
              <a:gd name="connsiteY3" fmla="*/ 0 h 325676"/>
              <a:gd name="connsiteX4" fmla="*/ 1198558 w 2566059"/>
              <a:gd name="connsiteY4" fmla="*/ 0 h 325676"/>
              <a:gd name="connsiteX5" fmla="*/ 1233450 w 2566059"/>
              <a:gd name="connsiteY5" fmla="*/ 7045 h 325676"/>
              <a:gd name="connsiteX6" fmla="*/ 1235927 w 2566059"/>
              <a:gd name="connsiteY6" fmla="*/ 5708 h 325676"/>
              <a:gd name="connsiteX7" fmla="*/ 1276671 w 2566059"/>
              <a:gd name="connsiteY7" fmla="*/ 1594 h 325676"/>
              <a:gd name="connsiteX8" fmla="*/ 2473075 w 2566059"/>
              <a:gd name="connsiteY8" fmla="*/ 119917 h 325676"/>
              <a:gd name="connsiteX9" fmla="*/ 2565551 w 2566059"/>
              <a:gd name="connsiteY9" fmla="*/ 232692 h 325676"/>
              <a:gd name="connsiteX10" fmla="*/ 2565550 w 2566059"/>
              <a:gd name="connsiteY10" fmla="*/ 232692 h 325676"/>
              <a:gd name="connsiteX11" fmla="*/ 2452775 w 2566059"/>
              <a:gd name="connsiteY11" fmla="*/ 325168 h 325676"/>
              <a:gd name="connsiteX12" fmla="*/ 1256372 w 2566059"/>
              <a:gd name="connsiteY12" fmla="*/ 206844 h 325676"/>
              <a:gd name="connsiteX13" fmla="*/ 1246279 w 2566059"/>
              <a:gd name="connsiteY13" fmla="*/ 203746 h 325676"/>
              <a:gd name="connsiteX14" fmla="*/ 1240607 w 2566059"/>
              <a:gd name="connsiteY14" fmla="*/ 207571 h 325676"/>
              <a:gd name="connsiteX15" fmla="*/ 1198557 w 2566059"/>
              <a:gd name="connsiteY15" fmla="*/ 216060 h 325676"/>
              <a:gd name="connsiteX16" fmla="*/ 108030 w 2566059"/>
              <a:gd name="connsiteY16" fmla="*/ 216059 h 325676"/>
              <a:gd name="connsiteX17" fmla="*/ 8490 w 2566059"/>
              <a:gd name="connsiteY17" fmla="*/ 150079 h 325676"/>
              <a:gd name="connsiteX18" fmla="*/ 0 w 2566059"/>
              <a:gd name="connsiteY18" fmla="*/ 108029 h 325676"/>
              <a:gd name="connsiteX19" fmla="*/ 8490 w 2566059"/>
              <a:gd name="connsiteY19" fmla="*/ 65980 h 325676"/>
              <a:gd name="connsiteX20" fmla="*/ 108030 w 2566059"/>
              <a:gd name="connsiteY20" fmla="*/ 0 h 32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66059" h="325676">
                <a:moveTo>
                  <a:pt x="0" y="108029"/>
                </a:moveTo>
                <a:lnTo>
                  <a:pt x="0" y="108029"/>
                </a:lnTo>
                <a:lnTo>
                  <a:pt x="0" y="108030"/>
                </a:lnTo>
                <a:close/>
                <a:moveTo>
                  <a:pt x="108030" y="0"/>
                </a:moveTo>
                <a:lnTo>
                  <a:pt x="1198558" y="0"/>
                </a:lnTo>
                <a:lnTo>
                  <a:pt x="1233450" y="7045"/>
                </a:lnTo>
                <a:lnTo>
                  <a:pt x="1235927" y="5708"/>
                </a:lnTo>
                <a:cubicBezTo>
                  <a:pt x="1248719" y="1730"/>
                  <a:pt x="1262501" y="193"/>
                  <a:pt x="1276671" y="1594"/>
                </a:cubicBezTo>
                <a:lnTo>
                  <a:pt x="2473075" y="119917"/>
                </a:lnTo>
                <a:cubicBezTo>
                  <a:pt x="2529754" y="125523"/>
                  <a:pt x="2571157" y="176014"/>
                  <a:pt x="2565551" y="232692"/>
                </a:cubicBezTo>
                <a:lnTo>
                  <a:pt x="2565550" y="232692"/>
                </a:lnTo>
                <a:cubicBezTo>
                  <a:pt x="2559945" y="289370"/>
                  <a:pt x="2509454" y="330773"/>
                  <a:pt x="2452775" y="325168"/>
                </a:cubicBezTo>
                <a:lnTo>
                  <a:pt x="1256372" y="206844"/>
                </a:lnTo>
                <a:lnTo>
                  <a:pt x="1246279" y="203746"/>
                </a:lnTo>
                <a:lnTo>
                  <a:pt x="1240607" y="207571"/>
                </a:lnTo>
                <a:cubicBezTo>
                  <a:pt x="1227683" y="213037"/>
                  <a:pt x="1213473" y="216060"/>
                  <a:pt x="1198557" y="216060"/>
                </a:cubicBezTo>
                <a:lnTo>
                  <a:pt x="108030" y="216059"/>
                </a:lnTo>
                <a:cubicBezTo>
                  <a:pt x="63283" y="216059"/>
                  <a:pt x="24890" y="188852"/>
                  <a:pt x="8490" y="150079"/>
                </a:cubicBezTo>
                <a:lnTo>
                  <a:pt x="0" y="108029"/>
                </a:lnTo>
                <a:lnTo>
                  <a:pt x="8490" y="65980"/>
                </a:lnTo>
                <a:cubicBezTo>
                  <a:pt x="24890" y="27206"/>
                  <a:pt x="63283" y="0"/>
                  <a:pt x="108030" y="0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4DCEC0F-63DA-36C4-1E7D-E199A1523D46}"/>
              </a:ext>
            </a:extLst>
          </p:cNvPr>
          <p:cNvSpPr/>
          <p:nvPr/>
        </p:nvSpPr>
        <p:spPr>
          <a:xfrm rot="20795300">
            <a:off x="7289306" y="3184067"/>
            <a:ext cx="2575532" cy="680165"/>
          </a:xfrm>
          <a:custGeom>
            <a:avLst/>
            <a:gdLst>
              <a:gd name="connsiteX0" fmla="*/ 1403967 w 2575532"/>
              <a:gd name="connsiteY0" fmla="*/ 16200 h 680165"/>
              <a:gd name="connsiteX1" fmla="*/ 2512330 w 2575532"/>
              <a:gd name="connsiteY1" fmla="*/ 481940 h 680165"/>
              <a:gd name="connsiteX2" fmla="*/ 2567454 w 2575532"/>
              <a:gd name="connsiteY2" fmla="*/ 616963 h 680165"/>
              <a:gd name="connsiteX3" fmla="*/ 2567453 w 2575532"/>
              <a:gd name="connsiteY3" fmla="*/ 616963 h 680165"/>
              <a:gd name="connsiteX4" fmla="*/ 2432429 w 2575532"/>
              <a:gd name="connsiteY4" fmla="*/ 672086 h 680165"/>
              <a:gd name="connsiteX5" fmla="*/ 1324067 w 2575532"/>
              <a:gd name="connsiteY5" fmla="*/ 206346 h 680165"/>
              <a:gd name="connsiteX6" fmla="*/ 1319677 w 2575532"/>
              <a:gd name="connsiteY6" fmla="*/ 203362 h 680165"/>
              <a:gd name="connsiteX7" fmla="*/ 1305366 w 2575532"/>
              <a:gd name="connsiteY7" fmla="*/ 206252 h 680165"/>
              <a:gd name="connsiteX8" fmla="*/ 103126 w 2575532"/>
              <a:gd name="connsiteY8" fmla="*/ 206251 h 680165"/>
              <a:gd name="connsiteX9" fmla="*/ 0 w 2575532"/>
              <a:gd name="connsiteY9" fmla="*/ 103125 h 680165"/>
              <a:gd name="connsiteX10" fmla="*/ 0 w 2575532"/>
              <a:gd name="connsiteY10" fmla="*/ 103126 h 680165"/>
              <a:gd name="connsiteX11" fmla="*/ 103126 w 2575532"/>
              <a:gd name="connsiteY11" fmla="*/ 0 h 680165"/>
              <a:gd name="connsiteX12" fmla="*/ 1305367 w 2575532"/>
              <a:gd name="connsiteY12" fmla="*/ 0 h 680165"/>
              <a:gd name="connsiteX13" fmla="*/ 1345509 w 2575532"/>
              <a:gd name="connsiteY13" fmla="*/ 8104 h 680165"/>
              <a:gd name="connsiteX14" fmla="*/ 1349684 w 2575532"/>
              <a:gd name="connsiteY14" fmla="*/ 10919 h 680165"/>
              <a:gd name="connsiteX15" fmla="*/ 1363820 w 2575532"/>
              <a:gd name="connsiteY15" fmla="*/ 8121 h 680165"/>
              <a:gd name="connsiteX16" fmla="*/ 1403967 w 2575532"/>
              <a:gd name="connsiteY16" fmla="*/ 16200 h 68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75532" h="680165">
                <a:moveTo>
                  <a:pt x="1403967" y="16200"/>
                </a:moveTo>
                <a:lnTo>
                  <a:pt x="2512330" y="481940"/>
                </a:lnTo>
                <a:cubicBezTo>
                  <a:pt x="2564838" y="504004"/>
                  <a:pt x="2589517" y="564456"/>
                  <a:pt x="2567454" y="616963"/>
                </a:cubicBezTo>
                <a:lnTo>
                  <a:pt x="2567453" y="616963"/>
                </a:lnTo>
                <a:cubicBezTo>
                  <a:pt x="2545389" y="669471"/>
                  <a:pt x="2484937" y="694150"/>
                  <a:pt x="2432429" y="672086"/>
                </a:cubicBezTo>
                <a:lnTo>
                  <a:pt x="1324067" y="206346"/>
                </a:lnTo>
                <a:lnTo>
                  <a:pt x="1319677" y="203362"/>
                </a:lnTo>
                <a:lnTo>
                  <a:pt x="1305366" y="206252"/>
                </a:lnTo>
                <a:lnTo>
                  <a:pt x="103126" y="206251"/>
                </a:lnTo>
                <a:cubicBezTo>
                  <a:pt x="46171" y="206251"/>
                  <a:pt x="0" y="160080"/>
                  <a:pt x="0" y="103125"/>
                </a:cubicBezTo>
                <a:lnTo>
                  <a:pt x="0" y="103126"/>
                </a:lnTo>
                <a:cubicBezTo>
                  <a:pt x="0" y="46171"/>
                  <a:pt x="46171" y="0"/>
                  <a:pt x="103126" y="0"/>
                </a:cubicBezTo>
                <a:lnTo>
                  <a:pt x="1305367" y="0"/>
                </a:lnTo>
                <a:cubicBezTo>
                  <a:pt x="1319606" y="0"/>
                  <a:pt x="1333171" y="2886"/>
                  <a:pt x="1345509" y="8104"/>
                </a:cubicBezTo>
                <a:lnTo>
                  <a:pt x="1349684" y="10919"/>
                </a:lnTo>
                <a:lnTo>
                  <a:pt x="1363820" y="8121"/>
                </a:lnTo>
                <a:cubicBezTo>
                  <a:pt x="1377217" y="8090"/>
                  <a:pt x="1390841" y="10684"/>
                  <a:pt x="1403967" y="16200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FBD24-3E5F-7796-9D33-13A542CCD0DA}"/>
              </a:ext>
            </a:extLst>
          </p:cNvPr>
          <p:cNvSpPr txBox="1"/>
          <p:nvPr/>
        </p:nvSpPr>
        <p:spPr>
          <a:xfrm>
            <a:off x="2408738" y="5728586"/>
            <a:ext cx="6389341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i="0">
                <a:effectLst/>
                <a:latin typeface="Söhne"/>
              </a:rPr>
              <a:t>The graph transitioned from a straight line to a V shape.</a:t>
            </a:r>
            <a:endParaRPr lang="en-US" sz="2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603128-3C8C-C67E-8FC4-3939B97A6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06" y="5125378"/>
            <a:ext cx="699505" cy="603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00F05D-B44F-B7BA-409B-F01B144C2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91" y="5125378"/>
            <a:ext cx="942257" cy="603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5BBF57-496D-4514-1113-2418F8A87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07" y="5125377"/>
            <a:ext cx="942257" cy="603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5402C4-60C6-17C2-18C3-6D5806B9C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54" y="5106901"/>
            <a:ext cx="2842437" cy="6032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876EBB-3C5C-886C-6A29-E432021B7B30}"/>
              </a:ext>
            </a:extLst>
          </p:cNvPr>
          <p:cNvSpPr txBox="1"/>
          <p:nvPr/>
        </p:nvSpPr>
        <p:spPr>
          <a:xfrm>
            <a:off x="2575415" y="499131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2C810B-9B90-4561-185C-E555AA32B6D6}"/>
              </a:ext>
            </a:extLst>
          </p:cNvPr>
          <p:cNvSpPr txBox="1"/>
          <p:nvPr/>
        </p:nvSpPr>
        <p:spPr>
          <a:xfrm>
            <a:off x="1383843" y="499030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3DA5E9-9090-1A3E-DBCF-CFAA1F2FD89B}"/>
              </a:ext>
            </a:extLst>
          </p:cNvPr>
          <p:cNvSpPr txBox="1"/>
          <p:nvPr/>
        </p:nvSpPr>
        <p:spPr>
          <a:xfrm>
            <a:off x="3686011" y="4995989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0BC7FC-C451-1F5E-643B-E39F51F179EF}"/>
              </a:ext>
            </a:extLst>
          </p:cNvPr>
          <p:cNvSpPr txBox="1"/>
          <p:nvPr/>
        </p:nvSpPr>
        <p:spPr>
          <a:xfrm>
            <a:off x="8148905" y="499441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15743F-4B70-0055-62C6-9797C690328C}"/>
              </a:ext>
            </a:extLst>
          </p:cNvPr>
          <p:cNvSpPr txBox="1"/>
          <p:nvPr/>
        </p:nvSpPr>
        <p:spPr>
          <a:xfrm>
            <a:off x="6957333" y="499341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C6CEDE-B7C2-7D4A-4DEF-724D4E268042}"/>
              </a:ext>
            </a:extLst>
          </p:cNvPr>
          <p:cNvSpPr txBox="1"/>
          <p:nvPr/>
        </p:nvSpPr>
        <p:spPr>
          <a:xfrm>
            <a:off x="9259501" y="4999097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DF382C3-0FA0-C1B6-A447-2D0A2B6A53DE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15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057FA41-EE9D-0B37-390F-4CEB277738F1}"/>
              </a:ext>
            </a:extLst>
          </p:cNvPr>
          <p:cNvSpPr txBox="1">
            <a:spLocks/>
          </p:cNvSpPr>
          <p:nvPr/>
        </p:nvSpPr>
        <p:spPr>
          <a:xfrm>
            <a:off x="757100" y="261235"/>
            <a:ext cx="6637321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How to analyze graphs?</a:t>
            </a:r>
            <a:endParaRPr lang="en-US" sz="4300">
              <a:latin typeface="Congenial Black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60756E-085E-8518-9D1B-1D62447819AA}"/>
              </a:ext>
            </a:extLst>
          </p:cNvPr>
          <p:cNvSpPr/>
          <p:nvPr/>
        </p:nvSpPr>
        <p:spPr>
          <a:xfrm rot="5400000">
            <a:off x="273460" y="519934"/>
            <a:ext cx="674682" cy="183755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92B59F17-C814-1442-B8D2-84B38EFB106F}"/>
              </a:ext>
            </a:extLst>
          </p:cNvPr>
          <p:cNvSpPr txBox="1"/>
          <p:nvPr/>
        </p:nvSpPr>
        <p:spPr>
          <a:xfrm>
            <a:off x="976130" y="3287275"/>
            <a:ext cx="110977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>
                <a:solidFill>
                  <a:srgbClr val="040C28"/>
                </a:solidFill>
                <a:latin typeface="Abadi" panose="020B0604020104020204" pitchFamily="34" charset="0"/>
              </a:rPr>
              <a:t>Congruent</a:t>
            </a:r>
            <a:endParaRPr lang="en-US" sz="1600">
              <a:latin typeface="Abadi" panose="020B0604020104020204" pitchFamily="34" charset="0"/>
            </a:endParaRP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75768A8-9F37-EE81-EAAC-BFDE9C3046B5}"/>
              </a:ext>
            </a:extLst>
          </p:cNvPr>
          <p:cNvSpPr txBox="1"/>
          <p:nvPr/>
        </p:nvSpPr>
        <p:spPr>
          <a:xfrm>
            <a:off x="885717" y="5473334"/>
            <a:ext cx="133013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>
                <a:solidFill>
                  <a:srgbClr val="040C28"/>
                </a:solidFill>
                <a:latin typeface="Abadi" panose="020B0604020104020204" pitchFamily="34" charset="0"/>
              </a:rPr>
              <a:t>Incongruent</a:t>
            </a:r>
            <a:endParaRPr lang="en-US" sz="160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B014A4-7B50-56D7-C5CA-0DED52AD2862}"/>
              </a:ext>
            </a:extLst>
          </p:cNvPr>
          <p:cNvGrpSpPr/>
          <p:nvPr/>
        </p:nvGrpSpPr>
        <p:grpSpPr>
          <a:xfrm>
            <a:off x="743242" y="1708417"/>
            <a:ext cx="1575552" cy="1536989"/>
            <a:chOff x="9806348" y="1721606"/>
            <a:chExt cx="1410990" cy="1376455"/>
          </a:xfrm>
        </p:grpSpPr>
        <p:pic>
          <p:nvPicPr>
            <p:cNvPr id="2082" name="Picture 2081">
              <a:extLst>
                <a:ext uri="{FF2B5EF4-FFF2-40B4-BE49-F238E27FC236}">
                  <a16:creationId xmlns:a16="http://schemas.microsoft.com/office/drawing/2014/main" id="{738633C3-E783-0528-2335-01E303E23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6348" y="1721606"/>
              <a:ext cx="1410990" cy="1376455"/>
            </a:xfrm>
            <a:prstGeom prst="rect">
              <a:avLst/>
            </a:prstGeom>
          </p:spPr>
        </p:pic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D3A5013A-5F7C-550D-7981-33021C722DFC}"/>
                </a:ext>
              </a:extLst>
            </p:cNvPr>
            <p:cNvSpPr/>
            <p:nvPr/>
          </p:nvSpPr>
          <p:spPr>
            <a:xfrm>
              <a:off x="10805918" y="2000075"/>
              <a:ext cx="363369" cy="81010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5" name="Subtitle 2">
            <a:extLst>
              <a:ext uri="{FF2B5EF4-FFF2-40B4-BE49-F238E27FC236}">
                <a16:creationId xmlns:a16="http://schemas.microsoft.com/office/drawing/2014/main" id="{95138218-D662-CAAA-A656-E56BA1B94A12}"/>
              </a:ext>
            </a:extLst>
          </p:cNvPr>
          <p:cNvSpPr txBox="1">
            <a:spLocks/>
          </p:cNvSpPr>
          <p:nvPr/>
        </p:nvSpPr>
        <p:spPr>
          <a:xfrm>
            <a:off x="657200" y="1137944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haroni" panose="02010803020104030203" pitchFamily="2" charset="-79"/>
                <a:cs typeface="Aharoni" panose="02010803020104030203" pitchFamily="2" charset="-79"/>
              </a:rPr>
              <a:t>Congruence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384B84-B76D-E4FE-D7B3-F7C63C37C86C}"/>
              </a:ext>
            </a:extLst>
          </p:cNvPr>
          <p:cNvGrpSpPr/>
          <p:nvPr/>
        </p:nvGrpSpPr>
        <p:grpSpPr>
          <a:xfrm>
            <a:off x="757099" y="3852095"/>
            <a:ext cx="1575553" cy="1537970"/>
            <a:chOff x="9850647" y="3697021"/>
            <a:chExt cx="1330134" cy="1298405"/>
          </a:xfrm>
        </p:grpSpPr>
        <p:pic>
          <p:nvPicPr>
            <p:cNvPr id="2079" name="Picture 8" descr="A black and white circular pattern&#10;&#10;Description automatically generated">
              <a:extLst>
                <a:ext uri="{FF2B5EF4-FFF2-40B4-BE49-F238E27FC236}">
                  <a16:creationId xmlns:a16="http://schemas.microsoft.com/office/drawing/2014/main" id="{89C2B758-7C8D-167C-3736-4C7462657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0647" y="3697021"/>
              <a:ext cx="1330134" cy="1298405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FD0A35-F718-9347-AC6C-2D5DBE7DDEC2}"/>
                </a:ext>
              </a:extLst>
            </p:cNvPr>
            <p:cNvSpPr/>
            <p:nvPr/>
          </p:nvSpPr>
          <p:spPr>
            <a:xfrm>
              <a:off x="10805411" y="3937514"/>
              <a:ext cx="363369" cy="81010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reeform 52">
            <a:extLst>
              <a:ext uri="{FF2B5EF4-FFF2-40B4-BE49-F238E27FC236}">
                <a16:creationId xmlns:a16="http://schemas.microsoft.com/office/drawing/2014/main" id="{93EFCD94-C0F3-8CF9-75D2-937E55AD984C}"/>
              </a:ext>
            </a:extLst>
          </p:cNvPr>
          <p:cNvSpPr/>
          <p:nvPr/>
        </p:nvSpPr>
        <p:spPr>
          <a:xfrm>
            <a:off x="3061756" y="2098987"/>
            <a:ext cx="614439" cy="765660"/>
          </a:xfrm>
          <a:custGeom>
            <a:avLst/>
            <a:gdLst/>
            <a:ahLst/>
            <a:cxnLst/>
            <a:rect l="l" t="t" r="r" b="b"/>
            <a:pathLst>
              <a:path w="627589" h="782043">
                <a:moveTo>
                  <a:pt x="0" y="0"/>
                </a:moveTo>
                <a:lnTo>
                  <a:pt x="627590" y="0"/>
                </a:lnTo>
                <a:lnTo>
                  <a:pt x="627590" y="782043"/>
                </a:lnTo>
                <a:lnTo>
                  <a:pt x="0" y="78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sz="1000" b="1"/>
          </a:p>
        </p:txBody>
      </p:sp>
      <p:sp>
        <p:nvSpPr>
          <p:cNvPr id="7" name="Freeform 52">
            <a:extLst>
              <a:ext uri="{FF2B5EF4-FFF2-40B4-BE49-F238E27FC236}">
                <a16:creationId xmlns:a16="http://schemas.microsoft.com/office/drawing/2014/main" id="{BE2D5311-5C23-8EA6-5A0D-45C4B37455DD}"/>
              </a:ext>
            </a:extLst>
          </p:cNvPr>
          <p:cNvSpPr/>
          <p:nvPr/>
        </p:nvSpPr>
        <p:spPr>
          <a:xfrm>
            <a:off x="3078766" y="4233921"/>
            <a:ext cx="614439" cy="765660"/>
          </a:xfrm>
          <a:custGeom>
            <a:avLst/>
            <a:gdLst/>
            <a:ahLst/>
            <a:cxnLst/>
            <a:rect l="l" t="t" r="r" b="b"/>
            <a:pathLst>
              <a:path w="627589" h="782043">
                <a:moveTo>
                  <a:pt x="0" y="0"/>
                </a:moveTo>
                <a:lnTo>
                  <a:pt x="627590" y="0"/>
                </a:lnTo>
                <a:lnTo>
                  <a:pt x="627590" y="782043"/>
                </a:lnTo>
                <a:lnTo>
                  <a:pt x="0" y="78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sz="1000" b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34EF59-DBB8-1658-6350-5C58BD61FF00}"/>
              </a:ext>
            </a:extLst>
          </p:cNvPr>
          <p:cNvSpPr txBox="1">
            <a:spLocks/>
          </p:cNvSpPr>
          <p:nvPr/>
        </p:nvSpPr>
        <p:spPr>
          <a:xfrm>
            <a:off x="4221866" y="2098987"/>
            <a:ext cx="6637321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00">
              <a:latin typeface="Congenial Blac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0EFFB-3B46-5C49-1FB8-BD2F5F5BD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59" y="3921735"/>
            <a:ext cx="825923" cy="825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B93878-0FC0-AEE7-6C29-55089B02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47" y="1732493"/>
            <a:ext cx="930203" cy="930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8B7EA3-BB04-CFB8-FFB7-869EDD8E2C4F}"/>
              </a:ext>
            </a:extLst>
          </p:cNvPr>
          <p:cNvSpPr txBox="1"/>
          <p:nvPr/>
        </p:nvSpPr>
        <p:spPr>
          <a:xfrm>
            <a:off x="3717316" y="1909661"/>
            <a:ext cx="1886549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>
                <a:solidFill>
                  <a:srgbClr val="040C28"/>
                </a:solidFill>
                <a:latin typeface="Abadi" panose="020B0604020104020204" pitchFamily="34" charset="0"/>
              </a:rPr>
              <a:t>Hit rate</a:t>
            </a:r>
            <a:endParaRPr lang="en-US" sz="300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4C37A-1EE2-3016-8004-6FE3ADA024D5}"/>
              </a:ext>
            </a:extLst>
          </p:cNvPr>
          <p:cNvSpPr txBox="1"/>
          <p:nvPr/>
        </p:nvSpPr>
        <p:spPr>
          <a:xfrm>
            <a:off x="6241450" y="1981017"/>
            <a:ext cx="2752638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>
                <a:solidFill>
                  <a:srgbClr val="040C28"/>
                </a:solidFill>
                <a:latin typeface="Abadi" panose="020B0604020104020204" pitchFamily="34" charset="0"/>
              </a:rPr>
              <a:t>Attention field</a:t>
            </a:r>
            <a:endParaRPr lang="en-US" sz="3000">
              <a:latin typeface="Abadi" panose="020B06040201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F8CC5D-6A7B-AC13-AD94-AC61D6B89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402" y="1617932"/>
            <a:ext cx="930203" cy="9302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63DB57-5247-3BFD-F5C8-CD88C5C2C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98" y="3891681"/>
            <a:ext cx="930203" cy="9302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1B587F-9106-53E6-064F-721B0A01813C}"/>
              </a:ext>
            </a:extLst>
          </p:cNvPr>
          <p:cNvSpPr txBox="1"/>
          <p:nvPr/>
        </p:nvSpPr>
        <p:spPr>
          <a:xfrm>
            <a:off x="4006561" y="4066318"/>
            <a:ext cx="1886549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>
                <a:solidFill>
                  <a:srgbClr val="040C28"/>
                </a:solidFill>
                <a:latin typeface="Abadi" panose="020B0604020104020204" pitchFamily="34" charset="0"/>
              </a:rPr>
              <a:t>Hit rate</a:t>
            </a:r>
            <a:endParaRPr lang="en-US" sz="3000"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3EB3F-01A3-A78F-8008-6F8A8CDFA680}"/>
              </a:ext>
            </a:extLst>
          </p:cNvPr>
          <p:cNvSpPr txBox="1"/>
          <p:nvPr/>
        </p:nvSpPr>
        <p:spPr>
          <a:xfrm>
            <a:off x="6530695" y="4137674"/>
            <a:ext cx="2752638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>
                <a:solidFill>
                  <a:srgbClr val="040C28"/>
                </a:solidFill>
                <a:latin typeface="Abadi" panose="020B0604020104020204" pitchFamily="34" charset="0"/>
              </a:rPr>
              <a:t>Attention field</a:t>
            </a:r>
            <a:endParaRPr lang="en-US" sz="3000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59A661-0D06-95B5-3AF1-9C8B25F67D72}"/>
              </a:ext>
            </a:extLst>
          </p:cNvPr>
          <p:cNvSpPr txBox="1"/>
          <p:nvPr/>
        </p:nvSpPr>
        <p:spPr>
          <a:xfrm>
            <a:off x="2523522" y="2845680"/>
            <a:ext cx="930395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 size of the attention field is </a:t>
            </a:r>
            <a:r>
              <a:rPr lang="en-US" b="0" i="0">
                <a:solidFill>
                  <a:srgbClr val="C00000"/>
                </a:solidFill>
                <a:effectLst/>
                <a:latin typeface="Söhne"/>
              </a:rPr>
              <a:t>directly proportional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to the hit rate.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387453-B72F-F3F7-E40F-D76FD4672EB7}"/>
              </a:ext>
            </a:extLst>
          </p:cNvPr>
          <p:cNvSpPr txBox="1"/>
          <p:nvPr/>
        </p:nvSpPr>
        <p:spPr>
          <a:xfrm>
            <a:off x="2686590" y="4755070"/>
            <a:ext cx="921038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 size of the attention field is </a:t>
            </a:r>
            <a:r>
              <a:rPr lang="en-US" b="0" i="0">
                <a:solidFill>
                  <a:srgbClr val="C00000"/>
                </a:solidFill>
                <a:effectLst/>
                <a:latin typeface="Söhne"/>
              </a:rPr>
              <a:t>inversely proportional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to the hit rate.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2B7A0236-AA6F-81A9-0980-46167B9468A3}"/>
              </a:ext>
            </a:extLst>
          </p:cNvPr>
          <p:cNvSpPr txBox="1"/>
          <p:nvPr/>
        </p:nvSpPr>
        <p:spPr>
          <a:xfrm>
            <a:off x="5448650" y="5726062"/>
            <a:ext cx="921038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u="none" strike="noStrike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Difference in hit rate between congruence</a:t>
            </a:r>
            <a:endParaRPr lang="en-US" b="1">
              <a:latin typeface="Abadi" panose="020B0604020104020204" pitchFamily="34" charset="0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9D64A272-B76A-2849-EC43-34F380BBF14E}"/>
              </a:ext>
            </a:extLst>
          </p:cNvPr>
          <p:cNvSpPr txBox="1"/>
          <p:nvPr/>
        </p:nvSpPr>
        <p:spPr>
          <a:xfrm>
            <a:off x="2566675" y="5685937"/>
            <a:ext cx="27526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rgbClr val="040C28"/>
                </a:solidFill>
                <a:latin typeface="Abadi" panose="020B0604020104020204" pitchFamily="34" charset="0"/>
              </a:rPr>
              <a:t>Attention field</a:t>
            </a:r>
            <a:endParaRPr lang="en-US" sz="2000" b="1">
              <a:latin typeface="Abadi" panose="020B0604020104020204" pitchFamily="34" charset="0"/>
            </a:endParaRPr>
          </a:p>
        </p:txBody>
      </p:sp>
      <p:pic>
        <p:nvPicPr>
          <p:cNvPr id="26" name="Picture 15">
            <a:extLst>
              <a:ext uri="{FF2B5EF4-FFF2-40B4-BE49-F238E27FC236}">
                <a16:creationId xmlns:a16="http://schemas.microsoft.com/office/drawing/2014/main" id="{E92C4FD0-F094-FD0C-0A9F-3D5B581A4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89" y="5494181"/>
            <a:ext cx="783622" cy="783622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F8FF9F54-3B15-7257-B26A-05D44091AC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912" y="5617334"/>
            <a:ext cx="783622" cy="783622"/>
          </a:xfrm>
          <a:prstGeom prst="rect">
            <a:avLst/>
          </a:prstGeom>
        </p:spPr>
      </p:pic>
      <p:sp>
        <p:nvSpPr>
          <p:cNvPr id="34" name="Freeform 52">
            <a:extLst>
              <a:ext uri="{FF2B5EF4-FFF2-40B4-BE49-F238E27FC236}">
                <a16:creationId xmlns:a16="http://schemas.microsoft.com/office/drawing/2014/main" id="{F901BB95-1525-5E02-44DA-C0C5CC3FF574}"/>
              </a:ext>
            </a:extLst>
          </p:cNvPr>
          <p:cNvSpPr/>
          <p:nvPr/>
        </p:nvSpPr>
        <p:spPr>
          <a:xfrm rot="10800000" flipH="1">
            <a:off x="2820860" y="5752102"/>
            <a:ext cx="221889" cy="276499"/>
          </a:xfrm>
          <a:custGeom>
            <a:avLst/>
            <a:gdLst/>
            <a:ahLst/>
            <a:cxnLst/>
            <a:rect l="l" t="t" r="r" b="b"/>
            <a:pathLst>
              <a:path w="627589" h="782043">
                <a:moveTo>
                  <a:pt x="0" y="0"/>
                </a:moveTo>
                <a:lnTo>
                  <a:pt x="627590" y="0"/>
                </a:lnTo>
                <a:lnTo>
                  <a:pt x="627590" y="782043"/>
                </a:lnTo>
                <a:lnTo>
                  <a:pt x="0" y="78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sz="1000" b="1"/>
          </a:p>
        </p:txBody>
      </p:sp>
    </p:spTree>
    <p:extLst>
      <p:ext uri="{BB962C8B-B14F-4D97-AF65-F5344CB8AC3E}">
        <p14:creationId xmlns:p14="http://schemas.microsoft.com/office/powerpoint/2010/main" val="383895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1" y="1677290"/>
            <a:ext cx="11249080" cy="3749693"/>
            <a:chOff x="430273" y="1905620"/>
            <a:chExt cx="12860543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3" y="1905620"/>
              <a:ext cx="6430270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10072462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HIT RATE COMPARISON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91719" y="1153797"/>
            <a:ext cx="2225802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178295" y="1153797"/>
            <a:ext cx="2280665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8BB668-F1CA-B75F-AB15-13EB367584F4}"/>
              </a:ext>
            </a:extLst>
          </p:cNvPr>
          <p:cNvSpPr/>
          <p:nvPr/>
        </p:nvSpPr>
        <p:spPr>
          <a:xfrm>
            <a:off x="1604866" y="3314092"/>
            <a:ext cx="298579" cy="250202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128EA5-5221-EDD8-36F7-3A9C5A029165}"/>
              </a:ext>
            </a:extLst>
          </p:cNvPr>
          <p:cNvSpPr/>
          <p:nvPr/>
        </p:nvSpPr>
        <p:spPr>
          <a:xfrm>
            <a:off x="7210744" y="3427035"/>
            <a:ext cx="298579" cy="250202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47F3D3-1E12-BC9D-9BD3-AEC940D06067}"/>
              </a:ext>
            </a:extLst>
          </p:cNvPr>
          <p:cNvSpPr/>
          <p:nvPr/>
        </p:nvSpPr>
        <p:spPr>
          <a:xfrm>
            <a:off x="7210743" y="2814515"/>
            <a:ext cx="298579" cy="250202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D3A52-4045-EE7C-95D4-23C19ACF105E}"/>
              </a:ext>
            </a:extLst>
          </p:cNvPr>
          <p:cNvSpPr txBox="1"/>
          <p:nvPr/>
        </p:nvSpPr>
        <p:spPr>
          <a:xfrm>
            <a:off x="3084022" y="5761380"/>
            <a:ext cx="6042619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74151"/>
                </a:solidFill>
                <a:latin typeface="Söhne"/>
              </a:rPr>
              <a:t>Attention field of </a:t>
            </a:r>
            <a:r>
              <a:rPr lang="en-US" sz="2000" b="1">
                <a:solidFill>
                  <a:srgbClr val="C00000"/>
                </a:solidFill>
                <a:latin typeface="Söhne"/>
              </a:rPr>
              <a:t>negative sound </a:t>
            </a:r>
            <a:r>
              <a:rPr lang="en-US" sz="2000" b="1">
                <a:solidFill>
                  <a:srgbClr val="374151"/>
                </a:solidFill>
                <a:latin typeface="Söhne"/>
              </a:rPr>
              <a:t>&gt; </a:t>
            </a:r>
            <a:r>
              <a:rPr lang="en-US" sz="2000" b="1">
                <a:solidFill>
                  <a:srgbClr val="00B050"/>
                </a:solidFill>
                <a:latin typeface="Söhne"/>
              </a:rPr>
              <a:t>positive sound</a:t>
            </a:r>
            <a:endParaRPr lang="en-US" sz="2000" b="1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18FDD-CD5E-15DD-5F3F-AAC7BD0F7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02" y="5125378"/>
            <a:ext cx="699505" cy="603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0F8F7-6637-06F7-A324-9C313C654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93" y="5100994"/>
            <a:ext cx="2049318" cy="6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78A4FB-58AD-0E13-2147-0B050CBB2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42" y="5114990"/>
            <a:ext cx="3649187" cy="6032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44AEDA-01EA-F822-4ACA-88EC173A2221}"/>
              </a:ext>
            </a:extLst>
          </p:cNvPr>
          <p:cNvSpPr txBox="1"/>
          <p:nvPr/>
        </p:nvSpPr>
        <p:spPr>
          <a:xfrm>
            <a:off x="2575415" y="499131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EB6C3-3AEE-D85E-3DC0-A26D8BEE239E}"/>
              </a:ext>
            </a:extLst>
          </p:cNvPr>
          <p:cNvSpPr txBox="1"/>
          <p:nvPr/>
        </p:nvSpPr>
        <p:spPr>
          <a:xfrm>
            <a:off x="1383843" y="499030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C86E71-F7FF-43A1-BB43-5687A9C59D7F}"/>
              </a:ext>
            </a:extLst>
          </p:cNvPr>
          <p:cNvSpPr txBox="1"/>
          <p:nvPr/>
        </p:nvSpPr>
        <p:spPr>
          <a:xfrm>
            <a:off x="3686011" y="4995989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C90331-4D06-8260-2B2A-F3E83D70C197}"/>
              </a:ext>
            </a:extLst>
          </p:cNvPr>
          <p:cNvSpPr txBox="1"/>
          <p:nvPr/>
        </p:nvSpPr>
        <p:spPr>
          <a:xfrm>
            <a:off x="8220513" y="502949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65DD8D-BDE8-4C9F-A402-7FE38DE70448}"/>
              </a:ext>
            </a:extLst>
          </p:cNvPr>
          <p:cNvSpPr txBox="1"/>
          <p:nvPr/>
        </p:nvSpPr>
        <p:spPr>
          <a:xfrm>
            <a:off x="7028941" y="502848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00123-3275-C639-568A-9A70211C889A}"/>
              </a:ext>
            </a:extLst>
          </p:cNvPr>
          <p:cNvSpPr txBox="1"/>
          <p:nvPr/>
        </p:nvSpPr>
        <p:spPr>
          <a:xfrm>
            <a:off x="9331109" y="5034171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6F14698-E03F-6062-BD4A-4BAFD5CFDCBD}"/>
              </a:ext>
            </a:extLst>
          </p:cNvPr>
          <p:cNvSpPr/>
          <p:nvPr/>
        </p:nvSpPr>
        <p:spPr>
          <a:xfrm>
            <a:off x="1377542" y="5105592"/>
            <a:ext cx="916537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C9A57B4-A5BD-DD3B-8EEB-AEDE4C9DD6C9}"/>
              </a:ext>
            </a:extLst>
          </p:cNvPr>
          <p:cNvSpPr/>
          <p:nvPr/>
        </p:nvSpPr>
        <p:spPr>
          <a:xfrm>
            <a:off x="7004475" y="5126459"/>
            <a:ext cx="916537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466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19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1" y="1677290"/>
            <a:ext cx="11249080" cy="3749693"/>
            <a:chOff x="430273" y="1905620"/>
            <a:chExt cx="12860543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3" y="1905620"/>
              <a:ext cx="6430270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10072462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HIT RATE COMPARISON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91719" y="1153797"/>
            <a:ext cx="2225802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178295" y="1153797"/>
            <a:ext cx="2280665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0E1729-B754-C6D4-F0ED-9B629522B7E9}"/>
              </a:ext>
            </a:extLst>
          </p:cNvPr>
          <p:cNvCxnSpPr/>
          <p:nvPr/>
        </p:nvCxnSpPr>
        <p:spPr>
          <a:xfrm>
            <a:off x="936913" y="2603241"/>
            <a:ext cx="9517225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0F39D6-0106-CD98-CCE3-D80E5A79F5F7}"/>
              </a:ext>
            </a:extLst>
          </p:cNvPr>
          <p:cNvCxnSpPr/>
          <p:nvPr/>
        </p:nvCxnSpPr>
        <p:spPr>
          <a:xfrm>
            <a:off x="1014668" y="3373015"/>
            <a:ext cx="9517225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6042AA-63FD-98A2-658A-C04E6986E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02" y="5125378"/>
            <a:ext cx="3382202" cy="603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9D7E3C-653D-3EBC-5B85-3D84E12FA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41" y="5125377"/>
            <a:ext cx="3382202" cy="6032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8D6E0-08BF-863F-4798-1ABE6E9D060F}"/>
              </a:ext>
            </a:extLst>
          </p:cNvPr>
          <p:cNvSpPr txBox="1"/>
          <p:nvPr/>
        </p:nvSpPr>
        <p:spPr>
          <a:xfrm>
            <a:off x="2560949" y="4997048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D9A6F-2D58-24A1-B6DF-91229BFF210E}"/>
              </a:ext>
            </a:extLst>
          </p:cNvPr>
          <p:cNvSpPr txBox="1"/>
          <p:nvPr/>
        </p:nvSpPr>
        <p:spPr>
          <a:xfrm>
            <a:off x="1369377" y="4996044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CC1EA-34F1-6E73-4F93-4C4A59B8BCC9}"/>
              </a:ext>
            </a:extLst>
          </p:cNvPr>
          <p:cNvSpPr txBox="1"/>
          <p:nvPr/>
        </p:nvSpPr>
        <p:spPr>
          <a:xfrm>
            <a:off x="3671545" y="5001726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A95370-3E86-C56C-2BD8-6DA471FEBBCA}"/>
              </a:ext>
            </a:extLst>
          </p:cNvPr>
          <p:cNvSpPr txBox="1"/>
          <p:nvPr/>
        </p:nvSpPr>
        <p:spPr>
          <a:xfrm>
            <a:off x="8220512" y="5020946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A9E4A9-BC8E-8100-3D05-3F2CE7EA65E5}"/>
              </a:ext>
            </a:extLst>
          </p:cNvPr>
          <p:cNvSpPr txBox="1"/>
          <p:nvPr/>
        </p:nvSpPr>
        <p:spPr>
          <a:xfrm>
            <a:off x="7028940" y="5019942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EE252-D06E-F125-B63F-C01C8D8C75C9}"/>
              </a:ext>
            </a:extLst>
          </p:cNvPr>
          <p:cNvSpPr txBox="1"/>
          <p:nvPr/>
        </p:nvSpPr>
        <p:spPr>
          <a:xfrm>
            <a:off x="9331108" y="5025624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88C79-BBFA-00AA-D53C-D1C345CD6B20}"/>
              </a:ext>
            </a:extLst>
          </p:cNvPr>
          <p:cNvSpPr txBox="1"/>
          <p:nvPr/>
        </p:nvSpPr>
        <p:spPr>
          <a:xfrm>
            <a:off x="3084022" y="5761380"/>
            <a:ext cx="5624539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r>
              <a:rPr lang="en-US" sz="2000" b="1">
                <a:solidFill>
                  <a:srgbClr val="374151"/>
                </a:solidFill>
                <a:latin typeface="Söhne"/>
              </a:rPr>
              <a:t>Attention field of </a:t>
            </a:r>
            <a:r>
              <a:rPr lang="en-US" sz="2000" b="1">
                <a:solidFill>
                  <a:srgbClr val="00B050"/>
                </a:solidFill>
                <a:latin typeface="Söhne"/>
              </a:rPr>
              <a:t>positive sound </a:t>
            </a:r>
            <a:r>
              <a:rPr lang="en-US" sz="2000" b="1">
                <a:solidFill>
                  <a:srgbClr val="374151"/>
                </a:solidFill>
                <a:latin typeface="Söhne"/>
              </a:rPr>
              <a:t>&gt; </a:t>
            </a:r>
            <a:r>
              <a:rPr lang="en-US" sz="2000" b="1">
                <a:solidFill>
                  <a:srgbClr val="C00000"/>
                </a:solidFill>
                <a:latin typeface="Söhne"/>
              </a:rPr>
              <a:t>negative sound </a:t>
            </a:r>
            <a:endParaRPr lang="en-US" sz="2000" b="1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D640E8-6C71-41BB-CE7C-81056AC9A0C6}"/>
              </a:ext>
            </a:extLst>
          </p:cNvPr>
          <p:cNvSpPr/>
          <p:nvPr/>
        </p:nvSpPr>
        <p:spPr>
          <a:xfrm>
            <a:off x="2479973" y="5107515"/>
            <a:ext cx="916537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81F97E7-0124-0C85-FB9F-A9A85D25831A}"/>
              </a:ext>
            </a:extLst>
          </p:cNvPr>
          <p:cNvSpPr/>
          <p:nvPr/>
        </p:nvSpPr>
        <p:spPr>
          <a:xfrm>
            <a:off x="8173722" y="5125377"/>
            <a:ext cx="916537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397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1" y="1677290"/>
            <a:ext cx="11249080" cy="3749693"/>
            <a:chOff x="430273" y="1905620"/>
            <a:chExt cx="12860543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3" y="1905620"/>
              <a:ext cx="6430270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10072462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HIT RATE COMPARISON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91719" y="1153797"/>
            <a:ext cx="2225802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178295" y="1153797"/>
            <a:ext cx="2280665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F5BEE-5E7C-72D2-E9EE-766B14F34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02" y="5125378"/>
            <a:ext cx="3382202" cy="60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C5378-33D9-A516-09D7-1F124D161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86" y="5125377"/>
            <a:ext cx="3382202" cy="603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C83AA-3ACE-4512-7DD0-EB6B14E71D1A}"/>
              </a:ext>
            </a:extLst>
          </p:cNvPr>
          <p:cNvSpPr txBox="1"/>
          <p:nvPr/>
        </p:nvSpPr>
        <p:spPr>
          <a:xfrm>
            <a:off x="2604615" y="501664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3F58D-4DFB-EAE6-AE6E-DA371B1DFE4E}"/>
              </a:ext>
            </a:extLst>
          </p:cNvPr>
          <p:cNvSpPr txBox="1"/>
          <p:nvPr/>
        </p:nvSpPr>
        <p:spPr>
          <a:xfrm>
            <a:off x="1413043" y="501564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69676-9FE6-79E8-AD18-73F93C74A7B0}"/>
              </a:ext>
            </a:extLst>
          </p:cNvPr>
          <p:cNvSpPr txBox="1"/>
          <p:nvPr/>
        </p:nvSpPr>
        <p:spPr>
          <a:xfrm>
            <a:off x="3715211" y="5021327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4EF33-B5FA-8226-65C3-9A01D7599FA0}"/>
              </a:ext>
            </a:extLst>
          </p:cNvPr>
          <p:cNvSpPr txBox="1"/>
          <p:nvPr/>
        </p:nvSpPr>
        <p:spPr>
          <a:xfrm>
            <a:off x="8183380" y="501656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0D26E-9FC7-AA27-3FD5-B7E62B55B1C6}"/>
              </a:ext>
            </a:extLst>
          </p:cNvPr>
          <p:cNvSpPr txBox="1"/>
          <p:nvPr/>
        </p:nvSpPr>
        <p:spPr>
          <a:xfrm>
            <a:off x="6991808" y="501556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072254-07C9-8F34-70FE-2EFB15BE7949}"/>
              </a:ext>
            </a:extLst>
          </p:cNvPr>
          <p:cNvSpPr txBox="1"/>
          <p:nvPr/>
        </p:nvSpPr>
        <p:spPr>
          <a:xfrm>
            <a:off x="9293976" y="5021243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31E0C6-13DE-B58E-AB26-BF5159E4349C}"/>
              </a:ext>
            </a:extLst>
          </p:cNvPr>
          <p:cNvSpPr/>
          <p:nvPr/>
        </p:nvSpPr>
        <p:spPr>
          <a:xfrm>
            <a:off x="3700256" y="5095375"/>
            <a:ext cx="839916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684CC2-0E82-E785-82A3-B4829A4D93E9}"/>
              </a:ext>
            </a:extLst>
          </p:cNvPr>
          <p:cNvSpPr/>
          <p:nvPr/>
        </p:nvSpPr>
        <p:spPr>
          <a:xfrm>
            <a:off x="9336775" y="5129205"/>
            <a:ext cx="839916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99B962-33F6-4F06-C1C7-A5ECABB8BCD3}"/>
              </a:ext>
            </a:extLst>
          </p:cNvPr>
          <p:cNvSpPr txBox="1"/>
          <p:nvPr/>
        </p:nvSpPr>
        <p:spPr>
          <a:xfrm>
            <a:off x="3084023" y="5761380"/>
            <a:ext cx="5537464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r>
              <a:rPr lang="en-US" sz="2000" b="1">
                <a:solidFill>
                  <a:srgbClr val="374151"/>
                </a:solidFill>
                <a:latin typeface="Söhne"/>
              </a:rPr>
              <a:t>Attention field of </a:t>
            </a:r>
            <a:r>
              <a:rPr lang="en-US" sz="2000" b="1">
                <a:solidFill>
                  <a:srgbClr val="C00000"/>
                </a:solidFill>
                <a:latin typeface="Söhne"/>
              </a:rPr>
              <a:t>negative sound </a:t>
            </a:r>
            <a:r>
              <a:rPr lang="en-US" sz="2000" b="1">
                <a:solidFill>
                  <a:srgbClr val="374151"/>
                </a:solidFill>
                <a:latin typeface="Söhne"/>
              </a:rPr>
              <a:t>&gt; </a:t>
            </a:r>
            <a:r>
              <a:rPr lang="en-US" sz="2000" b="1">
                <a:solidFill>
                  <a:srgbClr val="00B050"/>
                </a:solidFill>
                <a:latin typeface="Söhne"/>
              </a:rPr>
              <a:t>positive sound</a:t>
            </a:r>
            <a:endParaRPr lang="en-US" sz="2000" b="1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885AA3-788F-3545-EA7F-8A197714940D}"/>
              </a:ext>
            </a:extLst>
          </p:cNvPr>
          <p:cNvSpPr/>
          <p:nvPr/>
        </p:nvSpPr>
        <p:spPr>
          <a:xfrm>
            <a:off x="4058817" y="2547259"/>
            <a:ext cx="179562" cy="839755"/>
          </a:xfrm>
          <a:prstGeom prst="roundRect">
            <a:avLst/>
          </a:prstGeom>
          <a:solidFill>
            <a:srgbClr val="FCB43A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1445C5-F36F-5244-415B-C9D38E8F062C}"/>
              </a:ext>
            </a:extLst>
          </p:cNvPr>
          <p:cNvSpPr/>
          <p:nvPr/>
        </p:nvSpPr>
        <p:spPr>
          <a:xfrm>
            <a:off x="9683356" y="2783634"/>
            <a:ext cx="179562" cy="839755"/>
          </a:xfrm>
          <a:prstGeom prst="roundRect">
            <a:avLst/>
          </a:prstGeom>
          <a:solidFill>
            <a:srgbClr val="FCB43A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7B66C1F-CAFE-C15A-2512-71D0BD573F92}"/>
              </a:ext>
            </a:extLst>
          </p:cNvPr>
          <p:cNvSpPr/>
          <p:nvPr/>
        </p:nvSpPr>
        <p:spPr>
          <a:xfrm>
            <a:off x="3699622" y="2309355"/>
            <a:ext cx="4809586" cy="1900647"/>
          </a:xfrm>
          <a:prstGeom prst="roundRect">
            <a:avLst/>
          </a:prstGeom>
          <a:solidFill>
            <a:srgbClr val="FFF4D1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94D3913-E6EA-3151-1EE5-B08F6EA715EF}"/>
              </a:ext>
            </a:extLst>
          </p:cNvPr>
          <p:cNvSpPr/>
          <p:nvPr/>
        </p:nvSpPr>
        <p:spPr>
          <a:xfrm>
            <a:off x="3796745" y="2898723"/>
            <a:ext cx="1592188" cy="363983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7993F-0B53-CBDC-2379-8D76F3F0C1A2}"/>
              </a:ext>
            </a:extLst>
          </p:cNvPr>
          <p:cNvSpPr txBox="1"/>
          <p:nvPr/>
        </p:nvSpPr>
        <p:spPr>
          <a:xfrm>
            <a:off x="3760209" y="2924829"/>
            <a:ext cx="166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Abadi" panose="020B0604020104020204" pitchFamily="34" charset="0"/>
                <a:cs typeface="TH SarabunPSK" panose="020B0500040200020003" pitchFamily="34" charset="-34"/>
              </a:rPr>
              <a:t>Attention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CB6D62-3E65-EFBA-DE94-86FD1FE6643A}"/>
              </a:ext>
            </a:extLst>
          </p:cNvPr>
          <p:cNvSpPr txBox="1">
            <a:spLocks/>
          </p:cNvSpPr>
          <p:nvPr/>
        </p:nvSpPr>
        <p:spPr>
          <a:xfrm>
            <a:off x="492653" y="233712"/>
            <a:ext cx="4165345" cy="687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Congenial Black" panose="02000503040000020004" pitchFamily="2" charset="0"/>
                <a:cs typeface="Mitr" panose="00000500000000000000" pitchFamily="2" charset="-34"/>
              </a:rPr>
              <a:t>INTRODUCTION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DDCA31-CF4F-18BE-A4A6-44ECDCA8CCC1}"/>
              </a:ext>
            </a:extLst>
          </p:cNvPr>
          <p:cNvSpPr/>
          <p:nvPr/>
        </p:nvSpPr>
        <p:spPr>
          <a:xfrm>
            <a:off x="6627889" y="2425206"/>
            <a:ext cx="1777312" cy="97223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0B096-45A9-FE58-C19E-FB8BF290BE34}"/>
              </a:ext>
            </a:extLst>
          </p:cNvPr>
          <p:cNvSpPr txBox="1"/>
          <p:nvPr/>
        </p:nvSpPr>
        <p:spPr>
          <a:xfrm>
            <a:off x="784884" y="1444273"/>
            <a:ext cx="303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B9E0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Selective </a:t>
            </a:r>
            <a:r>
              <a:rPr lang="en-US" sz="1600">
                <a:solidFill>
                  <a:srgbClr val="FB9E0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attention </a:t>
            </a:r>
            <a:r>
              <a:rPr lang="en-US" sz="1600">
                <a:solidFill>
                  <a:srgbClr val="FB9E0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= filtering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A89FD9E-333F-A5D6-5D50-BED9FA742A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7155" y="2601051"/>
            <a:ext cx="169667" cy="816443"/>
          </a:xfrm>
          <a:prstGeom prst="bentConnector2">
            <a:avLst/>
          </a:prstGeom>
          <a:ln w="38100">
            <a:solidFill>
              <a:srgbClr val="F854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BD0A811-C263-D1B9-3234-413C0F0CFDCF}"/>
              </a:ext>
            </a:extLst>
          </p:cNvPr>
          <p:cNvGrpSpPr/>
          <p:nvPr/>
        </p:nvGrpSpPr>
        <p:grpSpPr>
          <a:xfrm>
            <a:off x="824127" y="1854298"/>
            <a:ext cx="2790112" cy="2161675"/>
            <a:chOff x="824128" y="1859077"/>
            <a:chExt cx="2790112" cy="21616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5D36F35-D4E8-A263-335B-06C7246AB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903" y="1859077"/>
              <a:ext cx="251933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9C06AD-A471-9DC1-A3F7-A520C2888537}"/>
                </a:ext>
              </a:extLst>
            </p:cNvPr>
            <p:cNvSpPr txBox="1"/>
            <p:nvPr/>
          </p:nvSpPr>
          <p:spPr>
            <a:xfrm>
              <a:off x="824128" y="3759142"/>
              <a:ext cx="25432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badi" panose="020B0604020104020204" pitchFamily="34" charset="0"/>
                  <a:cs typeface="TH SarabunPSK" panose="020B0500040200020003" pitchFamily="34" charset="-34"/>
                </a:rPr>
                <a:t>(MentalUP, 2022)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A7F3186D-581D-F70C-D503-06E8BB6EAF85}"/>
              </a:ext>
            </a:extLst>
          </p:cNvPr>
          <p:cNvSpPr/>
          <p:nvPr/>
        </p:nvSpPr>
        <p:spPr>
          <a:xfrm>
            <a:off x="2869654" y="2599261"/>
            <a:ext cx="148226" cy="325178"/>
          </a:xfrm>
          <a:prstGeom prst="ellipse">
            <a:avLst/>
          </a:prstGeom>
          <a:noFill/>
          <a:ln w="38100">
            <a:solidFill>
              <a:srgbClr val="F854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B6DD34-06A0-F7E4-C0D9-EDF675128899}"/>
              </a:ext>
            </a:extLst>
          </p:cNvPr>
          <p:cNvSpPr txBox="1"/>
          <p:nvPr/>
        </p:nvSpPr>
        <p:spPr>
          <a:xfrm>
            <a:off x="824127" y="921532"/>
            <a:ext cx="131081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Attention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2D173-FAC7-128E-E76C-8E866C96C280}"/>
              </a:ext>
            </a:extLst>
          </p:cNvPr>
          <p:cNvSpPr txBox="1"/>
          <p:nvPr/>
        </p:nvSpPr>
        <p:spPr>
          <a:xfrm>
            <a:off x="6096000" y="921532"/>
            <a:ext cx="1310812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Emotion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06A5A-7F3B-86F1-D6CD-76506413649B}"/>
              </a:ext>
            </a:extLst>
          </p:cNvPr>
          <p:cNvSpPr txBox="1"/>
          <p:nvPr/>
        </p:nvSpPr>
        <p:spPr>
          <a:xfrm>
            <a:off x="6104415" y="1421786"/>
            <a:ext cx="2604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- Processed by </a:t>
            </a:r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Amygdala</a:t>
            </a:r>
          </a:p>
        </p:txBody>
      </p:sp>
      <p:sp>
        <p:nvSpPr>
          <p:cNvPr id="16" name="emotional valence">
            <a:extLst>
              <a:ext uri="{FF2B5EF4-FFF2-40B4-BE49-F238E27FC236}">
                <a16:creationId xmlns:a16="http://schemas.microsoft.com/office/drawing/2014/main" id="{151A6CDC-8686-3360-C8B7-2B19D91053CE}"/>
              </a:ext>
            </a:extLst>
          </p:cNvPr>
          <p:cNvSpPr txBox="1"/>
          <p:nvPr/>
        </p:nvSpPr>
        <p:spPr>
          <a:xfrm>
            <a:off x="6565839" y="1940023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Emotional valence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766C621-D9FB-B76E-0CF2-05619BC634DE}"/>
              </a:ext>
            </a:extLst>
          </p:cNvPr>
          <p:cNvGrpSpPr/>
          <p:nvPr/>
        </p:nvGrpSpPr>
        <p:grpSpPr>
          <a:xfrm>
            <a:off x="8844814" y="823017"/>
            <a:ext cx="2647450" cy="2794239"/>
            <a:chOff x="8844814" y="823017"/>
            <a:chExt cx="2647450" cy="2794239"/>
          </a:xfrm>
        </p:grpSpPr>
        <p:pic>
          <p:nvPicPr>
            <p:cNvPr id="17" name="Amygdala" descr="A diagram of the brain">
              <a:extLst>
                <a:ext uri="{FF2B5EF4-FFF2-40B4-BE49-F238E27FC236}">
                  <a16:creationId xmlns:a16="http://schemas.microsoft.com/office/drawing/2014/main" id="{943615AF-A0DC-4762-DF68-FA9F31AED1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585" b="85299" l="5667" r="93000">
                          <a14:foregroundMark x1="9167" y1="37825" x2="9833" y2="30475"/>
                          <a14:foregroundMark x1="5667" y1="43185" x2="6333" y2="34303"/>
                          <a14:foregroundMark x1="24667" y1="26646" x2="30333" y2="10567"/>
                          <a14:foregroundMark x1="30333" y1="10567" x2="53500" y2="6891"/>
                          <a14:foregroundMark x1="53500" y1="6891" x2="63500" y2="10413"/>
                          <a14:foregroundMark x1="74000" y1="11639" x2="86667" y2="27871"/>
                          <a14:foregroundMark x1="86667" y1="27871" x2="89500" y2="39663"/>
                          <a14:foregroundMark x1="93000" y1="47626" x2="90333" y2="30781"/>
                          <a14:foregroundMark x1="60167" y1="75038" x2="61500" y2="852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7" t="910" r="2558" b="11594"/>
            <a:stretch/>
          </p:blipFill>
          <p:spPr>
            <a:xfrm>
              <a:off x="8844814" y="823017"/>
              <a:ext cx="2647450" cy="2647450"/>
            </a:xfrm>
            <a:prstGeom prst="rect">
              <a:avLst/>
            </a:prstGeom>
          </p:spPr>
        </p:pic>
        <p:sp>
          <p:nvSpPr>
            <p:cNvPr id="20" name="ref Amygdala">
              <a:extLst>
                <a:ext uri="{FF2B5EF4-FFF2-40B4-BE49-F238E27FC236}">
                  <a16:creationId xmlns:a16="http://schemas.microsoft.com/office/drawing/2014/main" id="{43EC4780-3AFE-650A-997C-1C8B7185616A}"/>
                </a:ext>
              </a:extLst>
            </p:cNvPr>
            <p:cNvSpPr txBox="1"/>
            <p:nvPr/>
          </p:nvSpPr>
          <p:spPr>
            <a:xfrm>
              <a:off x="9676613" y="3355646"/>
              <a:ext cx="1653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badi" panose="020B0604020104020204" pitchFamily="34" charset="0"/>
                  <a:cs typeface="TH SarabunPSK" panose="020B0500040200020003" pitchFamily="34" charset="-34"/>
                </a:rPr>
                <a:t>(Aletta, et al., 2021)</a:t>
              </a:r>
            </a:p>
          </p:txBody>
        </p:sp>
      </p:grpSp>
      <p:sp>
        <p:nvSpPr>
          <p:cNvPr id="18" name="highlight Amygdala">
            <a:extLst>
              <a:ext uri="{FF2B5EF4-FFF2-40B4-BE49-F238E27FC236}">
                <a16:creationId xmlns:a16="http://schemas.microsoft.com/office/drawing/2014/main" id="{BB9BBDC9-AE14-AB7D-5078-1819D11735D3}"/>
              </a:ext>
            </a:extLst>
          </p:cNvPr>
          <p:cNvSpPr/>
          <p:nvPr/>
        </p:nvSpPr>
        <p:spPr>
          <a:xfrm>
            <a:off x="9829431" y="2056713"/>
            <a:ext cx="393034" cy="415473"/>
          </a:xfrm>
          <a:prstGeom prst="ellipse">
            <a:avLst/>
          </a:prstGeom>
          <a:solidFill>
            <a:srgbClr val="FF0000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4CE61C-A8D9-C606-6778-B26794661B6C}"/>
              </a:ext>
            </a:extLst>
          </p:cNvPr>
          <p:cNvGrpSpPr/>
          <p:nvPr/>
        </p:nvGrpSpPr>
        <p:grpSpPr>
          <a:xfrm>
            <a:off x="4041237" y="3474411"/>
            <a:ext cx="4100547" cy="694803"/>
            <a:chOff x="3900434" y="3806480"/>
            <a:chExt cx="4100547" cy="694803"/>
          </a:xfrm>
        </p:grpSpPr>
        <p:sp>
          <p:nvSpPr>
            <p:cNvPr id="24" name="emotional-attention processing">
              <a:extLst>
                <a:ext uri="{FF2B5EF4-FFF2-40B4-BE49-F238E27FC236}">
                  <a16:creationId xmlns:a16="http://schemas.microsoft.com/office/drawing/2014/main" id="{1C920996-2A12-861A-4B36-E745E4F28722}"/>
                </a:ext>
              </a:extLst>
            </p:cNvPr>
            <p:cNvSpPr txBox="1"/>
            <p:nvPr/>
          </p:nvSpPr>
          <p:spPr>
            <a:xfrm>
              <a:off x="3900434" y="3806480"/>
              <a:ext cx="4100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“Emotional-attention processing”</a:t>
              </a:r>
            </a:p>
          </p:txBody>
        </p:sp>
        <p:sp>
          <p:nvSpPr>
            <p:cNvPr id="25" name="Zhang">
              <a:extLst>
                <a:ext uri="{FF2B5EF4-FFF2-40B4-BE49-F238E27FC236}">
                  <a16:creationId xmlns:a16="http://schemas.microsoft.com/office/drawing/2014/main" id="{DBC37127-0D4A-9C0B-BE56-432312970ED8}"/>
                </a:ext>
              </a:extLst>
            </p:cNvPr>
            <p:cNvSpPr txBox="1"/>
            <p:nvPr/>
          </p:nvSpPr>
          <p:spPr>
            <a:xfrm>
              <a:off x="5181106" y="4162729"/>
              <a:ext cx="1957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2060"/>
                  </a:solidFill>
                  <a:latin typeface="Abadi" panose="020B0604020104020204" pitchFamily="34" charset="0"/>
                  <a:cs typeface="TH SarabunPSK" panose="020B0500040200020003" pitchFamily="34" charset="-34"/>
                </a:rPr>
                <a:t>(Zhang et al., 2016)</a:t>
              </a:r>
              <a:endParaRPr lang="en-US" sz="1200">
                <a:solidFill>
                  <a:srgbClr val="002060"/>
                </a:solidFill>
                <a:latin typeface="Abadi" panose="020B0604020104020204" pitchFamily="34" charset="0"/>
                <a:cs typeface="TH SarabunPSK" panose="020B0500040200020003" pitchFamily="34" charset="-34"/>
              </a:endParaRPr>
            </a:p>
          </p:txBody>
        </p:sp>
      </p:grpSp>
      <p:sp>
        <p:nvSpPr>
          <p:cNvPr id="57" name="effect">
            <a:extLst>
              <a:ext uri="{FF2B5EF4-FFF2-40B4-BE49-F238E27FC236}">
                <a16:creationId xmlns:a16="http://schemas.microsoft.com/office/drawing/2014/main" id="{F105F6C7-96A8-0EA5-A145-796128E840E8}"/>
              </a:ext>
            </a:extLst>
          </p:cNvPr>
          <p:cNvSpPr txBox="1"/>
          <p:nvPr/>
        </p:nvSpPr>
        <p:spPr>
          <a:xfrm>
            <a:off x="5241927" y="2379435"/>
            <a:ext cx="149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2060"/>
                </a:solidFill>
                <a:latin typeface="Abadi" panose="020B0604020104020204" pitchFamily="34" charset="0"/>
                <a:cs typeface="TH SarabunPSK" panose="020B0500040200020003" pitchFamily="34" charset="-34"/>
              </a:rPr>
              <a:t>Effects</a:t>
            </a:r>
          </a:p>
        </p:txBody>
      </p:sp>
      <p:sp>
        <p:nvSpPr>
          <p:cNvPr id="82" name="effect">
            <a:extLst>
              <a:ext uri="{FF2B5EF4-FFF2-40B4-BE49-F238E27FC236}">
                <a16:creationId xmlns:a16="http://schemas.microsoft.com/office/drawing/2014/main" id="{549BCD0C-4F30-0E6F-A342-C5CDA39638D2}"/>
              </a:ext>
            </a:extLst>
          </p:cNvPr>
          <p:cNvSpPr/>
          <p:nvPr/>
        </p:nvSpPr>
        <p:spPr>
          <a:xfrm rot="16200000">
            <a:off x="5613857" y="2745952"/>
            <a:ext cx="756099" cy="651809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FFA5B1D-7F53-9CE7-818F-B27B01835692}"/>
              </a:ext>
            </a:extLst>
          </p:cNvPr>
          <p:cNvGrpSpPr/>
          <p:nvPr/>
        </p:nvGrpSpPr>
        <p:grpSpPr>
          <a:xfrm>
            <a:off x="6808020" y="2472186"/>
            <a:ext cx="1451749" cy="375036"/>
            <a:chOff x="6808020" y="2474106"/>
            <a:chExt cx="1451749" cy="37503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931C72-8264-4CEA-9F55-108551698572}"/>
                </a:ext>
              </a:extLst>
            </p:cNvPr>
            <p:cNvSpPr txBox="1"/>
            <p:nvPr/>
          </p:nvSpPr>
          <p:spPr>
            <a:xfrm>
              <a:off x="6808020" y="2474106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Abadi" panose="020B0604020104020204" pitchFamily="34" charset="0"/>
                  <a:cs typeface="TH SarabunPSK" panose="020B0500040200020003" pitchFamily="34" charset="-34"/>
                </a:rPr>
                <a:t>- Positive</a:t>
              </a:r>
            </a:p>
          </p:txBody>
        </p:sp>
        <p:pic>
          <p:nvPicPr>
            <p:cNvPr id="21" name="positive face" descr="A yellow smiley face with brown eyes and a black background&#10;&#10;Description automatically generated">
              <a:extLst>
                <a:ext uri="{FF2B5EF4-FFF2-40B4-BE49-F238E27FC236}">
                  <a16:creationId xmlns:a16="http://schemas.microsoft.com/office/drawing/2014/main" id="{95F08392-A074-CB30-BBF2-018D309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769" y="2489142"/>
              <a:ext cx="360000" cy="3600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33858B4-049F-4587-2A26-FCF62C751C48}"/>
              </a:ext>
            </a:extLst>
          </p:cNvPr>
          <p:cNvGrpSpPr/>
          <p:nvPr/>
        </p:nvGrpSpPr>
        <p:grpSpPr>
          <a:xfrm>
            <a:off x="6808020" y="2935136"/>
            <a:ext cx="1451749" cy="398947"/>
            <a:chOff x="6808020" y="2935771"/>
            <a:chExt cx="1451749" cy="39894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552228-DF5B-6FBD-E207-3B43DB699B53}"/>
                </a:ext>
              </a:extLst>
            </p:cNvPr>
            <p:cNvSpPr txBox="1"/>
            <p:nvPr/>
          </p:nvSpPr>
          <p:spPr>
            <a:xfrm>
              <a:off x="6808020" y="2935771"/>
              <a:ext cx="10839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Abadi" panose="020B0604020104020204" pitchFamily="34" charset="0"/>
                  <a:cs typeface="TH SarabunPSK" panose="020B0500040200020003" pitchFamily="34" charset="-34"/>
                </a:rPr>
                <a:t>- Negative</a:t>
              </a:r>
            </a:p>
          </p:txBody>
        </p:sp>
        <p:pic>
          <p:nvPicPr>
            <p:cNvPr id="23" name="negative face" descr="A red face with a black background&#10;&#10;Description automatically generated">
              <a:extLst>
                <a:ext uri="{FF2B5EF4-FFF2-40B4-BE49-F238E27FC236}">
                  <a16:creationId xmlns:a16="http://schemas.microsoft.com/office/drawing/2014/main" id="{37F2C9ED-AC05-4C9C-DBD3-D1D8D00FF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769" y="2974718"/>
              <a:ext cx="360000" cy="3600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F40316-FDF7-42B4-CFB9-962F6A532A32}"/>
              </a:ext>
            </a:extLst>
          </p:cNvPr>
          <p:cNvGrpSpPr/>
          <p:nvPr/>
        </p:nvGrpSpPr>
        <p:grpSpPr>
          <a:xfrm>
            <a:off x="836965" y="4301309"/>
            <a:ext cx="5186828" cy="2322979"/>
            <a:chOff x="836965" y="4301309"/>
            <a:chExt cx="5186828" cy="2322979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E865E99-ECF8-BC86-B5B3-D51299D2642B}"/>
                </a:ext>
              </a:extLst>
            </p:cNvPr>
            <p:cNvSpPr/>
            <p:nvPr/>
          </p:nvSpPr>
          <p:spPr>
            <a:xfrm>
              <a:off x="836965" y="4301309"/>
              <a:ext cx="5186828" cy="2322979"/>
            </a:xfrm>
            <a:prstGeom prst="roundRect">
              <a:avLst/>
            </a:prstGeom>
            <a:solidFill>
              <a:srgbClr val="FFF4D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4496E5-1F1A-7100-4765-FC2B20095815}"/>
                </a:ext>
              </a:extLst>
            </p:cNvPr>
            <p:cNvGrpSpPr/>
            <p:nvPr/>
          </p:nvGrpSpPr>
          <p:grpSpPr>
            <a:xfrm>
              <a:off x="1094903" y="4395333"/>
              <a:ext cx="4670952" cy="2167888"/>
              <a:chOff x="1094903" y="4395333"/>
              <a:chExt cx="4670952" cy="2167888"/>
            </a:xfrm>
          </p:grpSpPr>
          <p:pic>
            <p:nvPicPr>
              <p:cNvPr id="58" name="Picture 2">
                <a:extLst>
                  <a:ext uri="{FF2B5EF4-FFF2-40B4-BE49-F238E27FC236}">
                    <a16:creationId xmlns:a16="http://schemas.microsoft.com/office/drawing/2014/main" id="{845AAA38-F42F-C66B-6D18-DC0E9F620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246518" y="4395333"/>
                <a:ext cx="2519337" cy="180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ositive face" descr="A yellow smiley face with brown eyes and a black background&#10;&#10;Description automatically generated">
                <a:extLst>
                  <a:ext uri="{FF2B5EF4-FFF2-40B4-BE49-F238E27FC236}">
                    <a16:creationId xmlns:a16="http://schemas.microsoft.com/office/drawing/2014/main" id="{97248510-F038-619A-28F1-929FF17EE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9241" y="5003127"/>
                <a:ext cx="720000" cy="720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2E2856D-0131-22EB-9833-BBBD6C80D2C6}"/>
                  </a:ext>
                </a:extLst>
              </p:cNvPr>
              <p:cNvSpPr txBox="1"/>
              <p:nvPr/>
            </p:nvSpPr>
            <p:spPr>
              <a:xfrm>
                <a:off x="3246518" y="6224667"/>
                <a:ext cx="241284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2060"/>
                    </a:solidFill>
                    <a:latin typeface="Abadi" panose="020B0604020104020204" pitchFamily="34" charset="0"/>
                    <a:cs typeface="TH SarabunPSK" panose="020B0500040200020003" pitchFamily="34" charset="-34"/>
                  </a:rPr>
                  <a:t>Broadened attention field</a:t>
                </a:r>
              </a:p>
            </p:txBody>
          </p:sp>
          <p:sp>
            <p:nvSpPr>
              <p:cNvPr id="61" name="effect">
                <a:extLst>
                  <a:ext uri="{FF2B5EF4-FFF2-40B4-BE49-F238E27FC236}">
                    <a16:creationId xmlns:a16="http://schemas.microsoft.com/office/drawing/2014/main" id="{C4CB02B0-44CD-FB10-3F33-404A3F3D2E00}"/>
                  </a:ext>
                </a:extLst>
              </p:cNvPr>
              <p:cNvSpPr/>
              <p:nvPr/>
            </p:nvSpPr>
            <p:spPr>
              <a:xfrm rot="5400000">
                <a:off x="2493767" y="5183127"/>
                <a:ext cx="540000" cy="360000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highlight Amygdala">
                <a:extLst>
                  <a:ext uri="{FF2B5EF4-FFF2-40B4-BE49-F238E27FC236}">
                    <a16:creationId xmlns:a16="http://schemas.microsoft.com/office/drawing/2014/main" id="{8C406B20-5D5F-E107-8326-B1808227EA34}"/>
                  </a:ext>
                </a:extLst>
              </p:cNvPr>
              <p:cNvSpPr/>
              <p:nvPr/>
            </p:nvSpPr>
            <p:spPr>
              <a:xfrm>
                <a:off x="4885749" y="5068493"/>
                <a:ext cx="430250" cy="462298"/>
              </a:xfrm>
              <a:prstGeom prst="ellipse">
                <a:avLst/>
              </a:prstGeom>
              <a:noFill/>
              <a:ln w="3810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8252DA4-4117-E70B-806D-63011383DFF6}"/>
                  </a:ext>
                </a:extLst>
              </p:cNvPr>
              <p:cNvSpPr txBox="1"/>
              <p:nvPr/>
            </p:nvSpPr>
            <p:spPr>
              <a:xfrm>
                <a:off x="1094903" y="6224667"/>
                <a:ext cx="164867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2060"/>
                    </a:solidFill>
                    <a:latin typeface="Abadi" panose="020B0604020104020204" pitchFamily="34" charset="0"/>
                    <a:cs typeface="TH SarabunPSK" panose="020B0500040200020003" pitchFamily="34" charset="-34"/>
                  </a:rPr>
                  <a:t>Positive emotion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0BAE86-1F1D-B835-467B-00F33E5B0CAF}"/>
              </a:ext>
            </a:extLst>
          </p:cNvPr>
          <p:cNvGrpSpPr/>
          <p:nvPr/>
        </p:nvGrpSpPr>
        <p:grpSpPr>
          <a:xfrm>
            <a:off x="6168207" y="4301309"/>
            <a:ext cx="5186828" cy="2322979"/>
            <a:chOff x="6168207" y="4301309"/>
            <a:chExt cx="5186828" cy="2322979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2E512A0-B830-726B-3600-9ABDAAB58B84}"/>
                </a:ext>
              </a:extLst>
            </p:cNvPr>
            <p:cNvSpPr/>
            <p:nvPr/>
          </p:nvSpPr>
          <p:spPr>
            <a:xfrm>
              <a:off x="6168207" y="4301309"/>
              <a:ext cx="5186828" cy="2322979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93DC6AC-D2B0-7827-BB26-1550C68BC583}"/>
                </a:ext>
              </a:extLst>
            </p:cNvPr>
            <p:cNvGrpSpPr/>
            <p:nvPr/>
          </p:nvGrpSpPr>
          <p:grpSpPr>
            <a:xfrm>
              <a:off x="6426147" y="4353927"/>
              <a:ext cx="4803355" cy="2212277"/>
              <a:chOff x="6319858" y="4245442"/>
              <a:chExt cx="4803355" cy="2212277"/>
            </a:xfrm>
          </p:grpSpPr>
          <p:pic>
            <p:nvPicPr>
              <p:cNvPr id="64" name="Picture 2">
                <a:extLst>
                  <a:ext uri="{FF2B5EF4-FFF2-40B4-BE49-F238E27FC236}">
                    <a16:creationId xmlns:a16="http://schemas.microsoft.com/office/drawing/2014/main" id="{5F55FE08-D194-2C36-0D04-052101DB2C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2056" y="4245442"/>
                <a:ext cx="2551157" cy="1822734"/>
              </a:xfrm>
              <a:prstGeom prst="rect">
                <a:avLst/>
              </a:prstGeom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ositive face">
                <a:extLst>
                  <a:ext uri="{FF2B5EF4-FFF2-40B4-BE49-F238E27FC236}">
                    <a16:creationId xmlns:a16="http://schemas.microsoft.com/office/drawing/2014/main" id="{A63FD5E8-38D1-DA7D-A8B2-9D5B0E17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48941" y="4905416"/>
                <a:ext cx="720000" cy="720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7202E2-6DC0-5C1E-08B0-62A81D8EB5F3}"/>
                  </a:ext>
                </a:extLst>
              </p:cNvPr>
              <p:cNvSpPr txBox="1"/>
              <p:nvPr/>
            </p:nvSpPr>
            <p:spPr>
              <a:xfrm>
                <a:off x="8572057" y="6119165"/>
                <a:ext cx="231826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002060"/>
                    </a:solidFill>
                    <a:latin typeface="Abadi" panose="020B0604020104020204" pitchFamily="34" charset="0"/>
                    <a:cs typeface="TH SarabunPSK" panose="020B0500040200020003" pitchFamily="34" charset="-34"/>
                  </a:rPr>
                  <a:t>Narrowed attention field</a:t>
                </a:r>
              </a:p>
            </p:txBody>
          </p:sp>
          <p:sp>
            <p:nvSpPr>
              <p:cNvPr id="67" name="effect">
                <a:extLst>
                  <a:ext uri="{FF2B5EF4-FFF2-40B4-BE49-F238E27FC236}">
                    <a16:creationId xmlns:a16="http://schemas.microsoft.com/office/drawing/2014/main" id="{0801D109-47DF-AD94-0789-1446C420394E}"/>
                  </a:ext>
                </a:extLst>
              </p:cNvPr>
              <p:cNvSpPr/>
              <p:nvPr/>
            </p:nvSpPr>
            <p:spPr>
              <a:xfrm rot="5400000">
                <a:off x="7826950" y="5094152"/>
                <a:ext cx="540000" cy="356307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ighlight Amygdala">
                <a:extLst>
                  <a:ext uri="{FF2B5EF4-FFF2-40B4-BE49-F238E27FC236}">
                    <a16:creationId xmlns:a16="http://schemas.microsoft.com/office/drawing/2014/main" id="{37F133CB-F952-AE7A-84E4-26DF3B3883E0}"/>
                  </a:ext>
                </a:extLst>
              </p:cNvPr>
              <p:cNvSpPr/>
              <p:nvPr/>
            </p:nvSpPr>
            <p:spPr>
              <a:xfrm>
                <a:off x="10211288" y="4905416"/>
                <a:ext cx="480052" cy="480052"/>
              </a:xfrm>
              <a:prstGeom prst="ellipse">
                <a:avLst/>
              </a:prstGeom>
              <a:noFill/>
              <a:ln w="3810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B79FD3-012D-CA4C-A789-84F5375A4E7F}"/>
                  </a:ext>
                </a:extLst>
              </p:cNvPr>
              <p:cNvSpPr txBox="1"/>
              <p:nvPr/>
            </p:nvSpPr>
            <p:spPr>
              <a:xfrm>
                <a:off x="6319858" y="6119165"/>
                <a:ext cx="184984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2060"/>
                    </a:solidFill>
                    <a:latin typeface="Abadi" panose="020B0604020104020204" pitchFamily="34" charset="0"/>
                    <a:cs typeface="TH SarabunPSK" panose="020B0500040200020003" pitchFamily="34" charset="-34"/>
                  </a:rPr>
                  <a:t>Negative emotion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90BAED-6BD9-D524-1D9C-39013B4C9379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" name="highlight Amygdala">
            <a:extLst>
              <a:ext uri="{FF2B5EF4-FFF2-40B4-BE49-F238E27FC236}">
                <a16:creationId xmlns:a16="http://schemas.microsoft.com/office/drawing/2014/main" id="{8A830AF1-5D85-ECB2-E4EE-0C69F0F4456E}"/>
              </a:ext>
            </a:extLst>
          </p:cNvPr>
          <p:cNvSpPr/>
          <p:nvPr/>
        </p:nvSpPr>
        <p:spPr>
          <a:xfrm>
            <a:off x="4893168" y="5029182"/>
            <a:ext cx="532302" cy="5323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6" name="highlight Amygdala">
            <a:extLst>
              <a:ext uri="{FF2B5EF4-FFF2-40B4-BE49-F238E27FC236}">
                <a16:creationId xmlns:a16="http://schemas.microsoft.com/office/drawing/2014/main" id="{22B74F9B-B822-65E8-7D33-31AA35CF6EB4}"/>
              </a:ext>
            </a:extLst>
          </p:cNvPr>
          <p:cNvSpPr/>
          <p:nvPr/>
        </p:nvSpPr>
        <p:spPr>
          <a:xfrm>
            <a:off x="10291452" y="4987776"/>
            <a:ext cx="532302" cy="5323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2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18DDF2-9DD6-6A7E-2C35-953CB86A217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13ED9-7C2C-3233-E4E5-72CE9F69B566}"/>
              </a:ext>
            </a:extLst>
          </p:cNvPr>
          <p:cNvSpPr txBox="1"/>
          <p:nvPr/>
        </p:nvSpPr>
        <p:spPr>
          <a:xfrm>
            <a:off x="1047260" y="373311"/>
            <a:ext cx="4448471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Do the results match th</a:t>
            </a: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 hypothesis?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E59CE1B-E214-9B1B-840F-370994C32F9B}"/>
              </a:ext>
            </a:extLst>
          </p:cNvPr>
          <p:cNvSpPr/>
          <p:nvPr/>
        </p:nvSpPr>
        <p:spPr>
          <a:xfrm>
            <a:off x="1021752" y="1063031"/>
            <a:ext cx="10221636" cy="223949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55DC51C-5EAF-D8A3-1D88-193524CE9044}"/>
              </a:ext>
            </a:extLst>
          </p:cNvPr>
          <p:cNvSpPr/>
          <p:nvPr/>
        </p:nvSpPr>
        <p:spPr>
          <a:xfrm>
            <a:off x="1013926" y="4260670"/>
            <a:ext cx="10229461" cy="223949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8A1B8E-B57B-EA31-F59D-87FC8A1399FD}"/>
              </a:ext>
            </a:extLst>
          </p:cNvPr>
          <p:cNvCxnSpPr>
            <a:cxnSpLocks/>
          </p:cNvCxnSpPr>
          <p:nvPr/>
        </p:nvCxnSpPr>
        <p:spPr>
          <a:xfrm>
            <a:off x="6096000" y="1293027"/>
            <a:ext cx="0" cy="1835898"/>
          </a:xfrm>
          <a:prstGeom prst="line">
            <a:avLst/>
          </a:prstGeom>
          <a:ln w="28575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38334D-B4CF-F9B2-BC80-5A89C7AECFB4}"/>
              </a:ext>
            </a:extLst>
          </p:cNvPr>
          <p:cNvCxnSpPr>
            <a:cxnSpLocks/>
          </p:cNvCxnSpPr>
          <p:nvPr/>
        </p:nvCxnSpPr>
        <p:spPr>
          <a:xfrm>
            <a:off x="4332849" y="4462470"/>
            <a:ext cx="0" cy="1835898"/>
          </a:xfrm>
          <a:prstGeom prst="line">
            <a:avLst/>
          </a:prstGeom>
          <a:ln w="28575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5C63862-0D05-EB51-0E7A-F5745913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22" y="4546449"/>
            <a:ext cx="1540696" cy="154069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72955D7-4B50-F230-874A-E35F6A8413B3}"/>
              </a:ext>
            </a:extLst>
          </p:cNvPr>
          <p:cNvSpPr txBox="1">
            <a:spLocks/>
          </p:cNvSpPr>
          <p:nvPr/>
        </p:nvSpPr>
        <p:spPr>
          <a:xfrm>
            <a:off x="5316324" y="4886831"/>
            <a:ext cx="5066994" cy="1006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Identify the reason the results do not align with the hypothesis.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BCD5F-DFE5-8602-E557-AEA00AEBD6D2}"/>
              </a:ext>
            </a:extLst>
          </p:cNvPr>
          <p:cNvSpPr txBox="1"/>
          <p:nvPr/>
        </p:nvSpPr>
        <p:spPr>
          <a:xfrm>
            <a:off x="1112577" y="3650247"/>
            <a:ext cx="1639954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Future Plan :</a:t>
            </a:r>
            <a:endParaRPr lang="en-US" sz="18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C16D360-1D53-5F78-C3B8-F5E9ACBE62AE}"/>
              </a:ext>
            </a:extLst>
          </p:cNvPr>
          <p:cNvSpPr txBox="1">
            <a:spLocks/>
          </p:cNvSpPr>
          <p:nvPr/>
        </p:nvSpPr>
        <p:spPr>
          <a:xfrm>
            <a:off x="654127" y="1293027"/>
            <a:ext cx="5066994" cy="1006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>
                <a:latin typeface="Abadi" panose="020B0604020104020204" pitchFamily="34" charset="0"/>
                <a:cs typeface="Aharoni" panose="02010803020104030203" pitchFamily="2" charset="-79"/>
              </a:rPr>
              <a:t>1.) </a:t>
            </a:r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Sound affects state anxiety and emotional-attention processing</a:t>
            </a:r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9" name="Picture 8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42817FB4-499D-7F32-89E3-E03CF7C77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95" y="2281554"/>
            <a:ext cx="551056" cy="55105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A789CC4E-9CBB-68F5-1C82-1124F7ABE635}"/>
              </a:ext>
            </a:extLst>
          </p:cNvPr>
          <p:cNvSpPr txBox="1">
            <a:spLocks/>
          </p:cNvSpPr>
          <p:nvPr/>
        </p:nvSpPr>
        <p:spPr>
          <a:xfrm>
            <a:off x="1436357" y="2351731"/>
            <a:ext cx="5066994" cy="1006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badi" panose="020B0604020104020204" pitchFamily="34" charset="0"/>
                <a:cs typeface="Aharoni" panose="02010803020104030203" pitchFamily="2" charset="-79"/>
              </a:rPr>
              <a:t>: from STAI score and shape of 2 graphs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C3FA931-55DA-5934-5A0E-B2AB24397A01}"/>
              </a:ext>
            </a:extLst>
          </p:cNvPr>
          <p:cNvSpPr txBox="1">
            <a:spLocks/>
          </p:cNvSpPr>
          <p:nvPr/>
        </p:nvSpPr>
        <p:spPr>
          <a:xfrm>
            <a:off x="6249221" y="1262956"/>
            <a:ext cx="5066994" cy="1006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2</a:t>
            </a:r>
            <a:r>
              <a:rPr lang="th-TH" sz="2000">
                <a:latin typeface="Abadi" panose="020B0604020104020204" pitchFamily="34" charset="0"/>
                <a:cs typeface="Aharoni" panose="02010803020104030203" pitchFamily="2" charset="-79"/>
              </a:rPr>
              <a:t>.)</a:t>
            </a:r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 Positive sound results in a broader attention field but negative sound results in a narrowing attention field.</a:t>
            </a:r>
          </a:p>
          <a:p>
            <a:endParaRPr lang="en-US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13" name="Picture 12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10AA88B2-8BAC-4FF3-CE24-EFD0E455D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76" y="2291356"/>
            <a:ext cx="533240" cy="53324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8C44836-25D9-B379-9DAE-D459A5D1B8CD}"/>
              </a:ext>
            </a:extLst>
          </p:cNvPr>
          <p:cNvSpPr txBox="1">
            <a:spLocks/>
          </p:cNvSpPr>
          <p:nvPr/>
        </p:nvSpPr>
        <p:spPr>
          <a:xfrm>
            <a:off x="6415938" y="2393526"/>
            <a:ext cx="5140921" cy="10948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badi" panose="020B0604020104020204" pitchFamily="34" charset="0"/>
                <a:cs typeface="Aharoni" panose="02010803020104030203" pitchFamily="2" charset="-79"/>
              </a:rPr>
              <a:t>: Only true when a happy face is the stimulus</a:t>
            </a:r>
          </a:p>
        </p:txBody>
      </p:sp>
    </p:spTree>
    <p:extLst>
      <p:ext uri="{BB962C8B-B14F-4D97-AF65-F5344CB8AC3E}">
        <p14:creationId xmlns:p14="http://schemas.microsoft.com/office/powerpoint/2010/main" val="2077678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D30171-2759-9404-120C-E81C717C6F0D}"/>
              </a:ext>
            </a:extLst>
          </p:cNvPr>
          <p:cNvSpPr txBox="1">
            <a:spLocks/>
          </p:cNvSpPr>
          <p:nvPr/>
        </p:nvSpPr>
        <p:spPr>
          <a:xfrm>
            <a:off x="2673349" y="2541351"/>
            <a:ext cx="6845301" cy="1775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>
                <a:latin typeface="Congenial Black" panose="02000503040000020004" pitchFamily="2" charset="0"/>
                <a:cs typeface="TH SarabunPSK" panose="020B0500040200020003" pitchFamily="34" charset="-34"/>
              </a:rPr>
              <a:t>Thank you for your </a:t>
            </a:r>
            <a:r>
              <a:rPr lang="en-US" sz="4800" b="1">
                <a:solidFill>
                  <a:srgbClr val="FCB43A"/>
                </a:solidFill>
                <a:latin typeface="Congenial Black" panose="02000503040000020004" pitchFamily="2" charset="0"/>
                <a:cs typeface="TH SarabunPSK" panose="020B0500040200020003" pitchFamily="34" charset="-34"/>
              </a:rPr>
              <a:t>selective</a:t>
            </a:r>
            <a:r>
              <a:rPr lang="en-US" sz="4800" b="1">
                <a:latin typeface="Congenial Black" panose="02000503040000020004" pitchFamily="2" charset="0"/>
                <a:cs typeface="TH SarabunPSK" panose="020B0500040200020003" pitchFamily="34" charset="-34"/>
              </a:rPr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324094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612F98-598A-FF99-730A-708897773064}"/>
              </a:ext>
            </a:extLst>
          </p:cNvPr>
          <p:cNvSpPr txBox="1"/>
          <p:nvPr/>
        </p:nvSpPr>
        <p:spPr>
          <a:xfrm>
            <a:off x="1545317" y="1602015"/>
            <a:ext cx="910136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sz="2000">
                <a:latin typeface="TH SarabunPSK" panose="020B0500040200020003" pitchFamily="34" charset="-34"/>
                <a:cs typeface="TH SarabunPSK" panose="020B0500040200020003" pitchFamily="34" charset="-34"/>
              </a:rPr>
              <a:t>Bishop, S.J., 2008, "Neural Mechanisms Underlying Selective Attention to Threat", 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Ann N Y </a:t>
            </a:r>
            <a:r>
              <a:rPr lang="en-US" sz="2000" b="1" err="1">
                <a:latin typeface="TH SarabunPSK" panose="020B0500040200020003" pitchFamily="34" charset="-34"/>
                <a:cs typeface="TH SarabunPSK" panose="020B0500040200020003" pitchFamily="34" charset="-34"/>
              </a:rPr>
              <a:t>Acad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 Sci, Vol. 1129, No., pp. 141-52.</a:t>
            </a:r>
            <a:endParaRPr lang="en-US" sz="200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endParaRPr lang="en-US" sz="200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Jouvent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R.,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Bungener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C.,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Morand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P., Millet, V.,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Lancrenon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S. and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Ferreri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M., 1999, "[Distinction between Anxiety State/Trait in General Practice: A Descriptive Study]", </a:t>
            </a:r>
            <a:r>
              <a:rPr lang="en-US" sz="2000" b="1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Encephale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Vol. 25, No. 1, pp. 44-9.</a:t>
            </a:r>
          </a:p>
          <a:p>
            <a:endParaRPr lang="en-US" sz="200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endParaRPr lang="en-US" sz="200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Standing, L. and Stace, G., 1980, "The Effects of Environmental Noise on Anxiety Level", </a:t>
            </a:r>
            <a:r>
              <a:rPr lang="en-US" sz="2000" b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The Journal of General Psychology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Vol. 103, No. 2, pp. 263-272.</a:t>
            </a:r>
          </a:p>
          <a:p>
            <a:endParaRPr lang="en-US" sz="200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endParaRPr lang="en-US" sz="200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Zhang, X.,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Japee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S.,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Safiullah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Z.,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Mlynaryk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N. and Ungerleider, L.G., 2016, "A Normalization Framework for Emotional Attention", </a:t>
            </a:r>
            <a:r>
              <a:rPr lang="en-US" sz="2000" b="1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PLoS</a:t>
            </a:r>
            <a:r>
              <a:rPr lang="en-US" sz="2000" b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biology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Vol. 14, No. 11, p. e1002578.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A7636-E9B4-4DCA-352E-D600164BE456}"/>
              </a:ext>
            </a:extLst>
          </p:cNvPr>
          <p:cNvSpPr txBox="1"/>
          <p:nvPr/>
        </p:nvSpPr>
        <p:spPr>
          <a:xfrm>
            <a:off x="730029" y="870169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3035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D30171-2759-9404-120C-E81C717C6F0D}"/>
              </a:ext>
            </a:extLst>
          </p:cNvPr>
          <p:cNvSpPr txBox="1">
            <a:spLocks/>
          </p:cNvSpPr>
          <p:nvPr/>
        </p:nvSpPr>
        <p:spPr>
          <a:xfrm>
            <a:off x="4063999" y="2842423"/>
            <a:ext cx="4064001" cy="1173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Congenial Black" panose="02000503040000020004" pitchFamily="2" charset="0"/>
                <a:cs typeface="TH SarabunPSK" panose="020B0500040200020003" pitchFamily="34" charset="-34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88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2C6DD8-17FF-F404-4059-21580ADE2404}"/>
              </a:ext>
            </a:extLst>
          </p:cNvPr>
          <p:cNvGrpSpPr/>
          <p:nvPr/>
        </p:nvGrpSpPr>
        <p:grpSpPr>
          <a:xfrm>
            <a:off x="495404" y="2858393"/>
            <a:ext cx="4556476" cy="639240"/>
            <a:chOff x="487954" y="1574136"/>
            <a:chExt cx="4446446" cy="6392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35BB0EE-4DB1-17C1-32CE-84905FDF57B3}"/>
                </a:ext>
              </a:extLst>
            </p:cNvPr>
            <p:cNvSpPr/>
            <p:nvPr/>
          </p:nvSpPr>
          <p:spPr>
            <a:xfrm>
              <a:off x="487954" y="1574136"/>
              <a:ext cx="4446446" cy="639240"/>
            </a:xfrm>
            <a:prstGeom prst="roundRect">
              <a:avLst/>
            </a:prstGeom>
            <a:solidFill>
              <a:srgbClr val="FFEA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badi" panose="020B06040201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82F44B-F9EC-0D72-5517-2CA40EC28956}"/>
                </a:ext>
              </a:extLst>
            </p:cNvPr>
            <p:cNvSpPr txBox="1"/>
            <p:nvPr/>
          </p:nvSpPr>
          <p:spPr>
            <a:xfrm>
              <a:off x="600190" y="1666649"/>
              <a:ext cx="4258679" cy="442674"/>
            </a:xfrm>
            <a:prstGeom prst="roundRect">
              <a:avLst/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Aharoni" panose="02010803020104030203" pitchFamily="2" charset="-79"/>
                  <a:cs typeface="Aharoni" panose="02010803020104030203" pitchFamily="2" charset="-79"/>
                </a:rPr>
                <a:t>“Emotional-attention </a:t>
              </a:r>
              <a:r>
                <a:rPr lang="en-US" sz="2000">
                  <a:latin typeface="Aharoni" panose="02010803020104030203" pitchFamily="2" charset="-79"/>
                  <a:cs typeface="Aharoni" panose="02010803020104030203" pitchFamily="2" charset="-79"/>
                </a:rPr>
                <a:t>processing</a:t>
              </a:r>
              <a:r>
                <a:rPr lang="en-US" sz="2000" b="1">
                  <a:latin typeface="Aharoni" panose="02010803020104030203" pitchFamily="2" charset="-79"/>
                  <a:cs typeface="Aharoni" panose="02010803020104030203" pitchFamily="2" charset="-79"/>
                </a:rPr>
                <a:t>”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5999E7-3273-4192-2CA4-75D8338633A1}"/>
              </a:ext>
            </a:extLst>
          </p:cNvPr>
          <p:cNvGrpSpPr/>
          <p:nvPr/>
        </p:nvGrpSpPr>
        <p:grpSpPr>
          <a:xfrm>
            <a:off x="1997439" y="975133"/>
            <a:ext cx="1651264" cy="1674144"/>
            <a:chOff x="2164718" y="321788"/>
            <a:chExt cx="1862007" cy="188780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AB7DBFC-9A9F-0C57-3FAF-E29F86A87E52}"/>
                </a:ext>
              </a:extLst>
            </p:cNvPr>
            <p:cNvSpPr/>
            <p:nvPr/>
          </p:nvSpPr>
          <p:spPr>
            <a:xfrm>
              <a:off x="2168469" y="321788"/>
              <a:ext cx="1745115" cy="1671164"/>
            </a:xfrm>
            <a:prstGeom prst="ellipse">
              <a:avLst/>
            </a:prstGeom>
            <a:solidFill>
              <a:srgbClr val="FFE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142DCC-60E5-EDEE-28C2-0038054FA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718" y="433785"/>
              <a:ext cx="1155385" cy="1106424"/>
            </a:xfrm>
            <a:prstGeom prst="rect">
              <a:avLst/>
            </a:prstGeom>
          </p:spPr>
        </p:pic>
        <p:pic>
          <p:nvPicPr>
            <p:cNvPr id="8" name="Picture 7" descr="A person sitting on a stack of books&#10;&#10;Description automatically generated">
              <a:extLst>
                <a:ext uri="{FF2B5EF4-FFF2-40B4-BE49-F238E27FC236}">
                  <a16:creationId xmlns:a16="http://schemas.microsoft.com/office/drawing/2014/main" id="{D11CAD2C-9DBF-6F65-0B25-96782AF56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1146" y1="54259" x2="41146" y2="54259"/>
                          <a14:foregroundMark x1="46146" y1="53704" x2="46146" y2="53704"/>
                          <a14:foregroundMark x1="44271" y1="53333" x2="44271" y2="53333"/>
                          <a14:foregroundMark x1="42031" y1="52778" x2="42031" y2="52778"/>
                          <a14:foregroundMark x1="42031" y1="52778" x2="42031" y2="52778"/>
                          <a14:foregroundMark x1="42031" y1="52778" x2="42031" y2="52778"/>
                          <a14:foregroundMark x1="39063" y1="53056" x2="39063" y2="53056"/>
                          <a14:foregroundMark x1="39063" y1="53056" x2="39063" y2="53056"/>
                          <a14:foregroundMark x1="39740" y1="56111" x2="39740" y2="56111"/>
                          <a14:foregroundMark x1="48594" y1="63519" x2="48594" y2="63519"/>
                          <a14:foregroundMark x1="48750" y1="63519" x2="48750" y2="63519"/>
                          <a14:foregroundMark x1="60677" y1="63519" x2="60677" y2="63519"/>
                          <a14:foregroundMark x1="60677" y1="63519" x2="60677" y2="63519"/>
                          <a14:foregroundMark x1="59844" y1="63241" x2="59844" y2="63241"/>
                          <a14:foregroundMark x1="59844" y1="63241" x2="59844" y2="63241"/>
                          <a14:foregroundMark x1="59844" y1="63241" x2="59844" y2="63241"/>
                          <a14:foregroundMark x1="54115" y1="30648" x2="54115" y2="30648"/>
                          <a14:foregroundMark x1="46667" y1="72407" x2="46667" y2="72407"/>
                          <a14:foregroundMark x1="55313" y1="85000" x2="55313" y2="85000"/>
                          <a14:foregroundMark x1="55156" y1="88704" x2="55156" y2="88704"/>
                          <a14:foregroundMark x1="58281" y1="84444" x2="58281" y2="84444"/>
                          <a14:foregroundMark x1="58281" y1="84444" x2="58281" y2="84444"/>
                          <a14:foregroundMark x1="61563" y1="84722" x2="61563" y2="8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1" r="28541"/>
            <a:stretch/>
          </p:blipFill>
          <p:spPr>
            <a:xfrm>
              <a:off x="2742410" y="552094"/>
              <a:ext cx="1284315" cy="16575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E39908-BF78-A44F-3ED2-C2B0F5A8EE71}"/>
              </a:ext>
            </a:extLst>
          </p:cNvPr>
          <p:cNvGrpSpPr/>
          <p:nvPr/>
        </p:nvGrpSpPr>
        <p:grpSpPr>
          <a:xfrm>
            <a:off x="3680452" y="1266244"/>
            <a:ext cx="1469049" cy="1160131"/>
            <a:chOff x="6035589" y="1252764"/>
            <a:chExt cx="1262488" cy="11601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981FF-A69D-477A-0919-D2B620385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968" y="1252764"/>
              <a:ext cx="1258109" cy="651049"/>
            </a:xfrm>
            <a:prstGeom prst="line">
              <a:avLst/>
            </a:prstGeom>
            <a:ln w="50800">
              <a:solidFill>
                <a:srgbClr val="002060"/>
              </a:solidFill>
              <a:round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967613-916A-4A65-E805-1824AF7C59ED}"/>
                </a:ext>
              </a:extLst>
            </p:cNvPr>
            <p:cNvCxnSpPr>
              <a:cxnSpLocks/>
            </p:cNvCxnSpPr>
            <p:nvPr/>
          </p:nvCxnSpPr>
          <p:spPr>
            <a:xfrm>
              <a:off x="6035589" y="1888408"/>
              <a:ext cx="1262102" cy="524487"/>
            </a:xfrm>
            <a:prstGeom prst="line">
              <a:avLst/>
            </a:prstGeom>
            <a:ln w="50800">
              <a:solidFill>
                <a:srgbClr val="002060"/>
              </a:solidFill>
              <a:round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82006F-754E-6DA5-560A-80603AFD1078}"/>
              </a:ext>
            </a:extLst>
          </p:cNvPr>
          <p:cNvSpPr/>
          <p:nvPr/>
        </p:nvSpPr>
        <p:spPr>
          <a:xfrm>
            <a:off x="813954" y="4229284"/>
            <a:ext cx="4328898" cy="2395003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20739-645B-39A5-932A-CD1747900C3E}"/>
              </a:ext>
            </a:extLst>
          </p:cNvPr>
          <p:cNvSpPr txBox="1"/>
          <p:nvPr/>
        </p:nvSpPr>
        <p:spPr>
          <a:xfrm>
            <a:off x="1166335" y="4319862"/>
            <a:ext cx="139773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Anxiety</a:t>
            </a:r>
            <a:endParaRPr lang="en-US" sz="2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EA6EE-69BF-2D74-6122-10045E54786E}"/>
              </a:ext>
            </a:extLst>
          </p:cNvPr>
          <p:cNvSpPr txBox="1"/>
          <p:nvPr/>
        </p:nvSpPr>
        <p:spPr>
          <a:xfrm>
            <a:off x="2817777" y="4820292"/>
            <a:ext cx="1814992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State anxiety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F01BD0-A520-AC83-1DA7-9F6EE1A0D740}"/>
              </a:ext>
            </a:extLst>
          </p:cNvPr>
          <p:cNvSpPr txBox="1"/>
          <p:nvPr/>
        </p:nvSpPr>
        <p:spPr>
          <a:xfrm>
            <a:off x="2817778" y="5731691"/>
            <a:ext cx="160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Trait anxiety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EA0743-1685-44AE-8333-D20F3134ECA7}"/>
              </a:ext>
            </a:extLst>
          </p:cNvPr>
          <p:cNvGrpSpPr/>
          <p:nvPr/>
        </p:nvGrpSpPr>
        <p:grpSpPr>
          <a:xfrm>
            <a:off x="5370309" y="638047"/>
            <a:ext cx="2545888" cy="1117293"/>
            <a:chOff x="1559241" y="4395333"/>
            <a:chExt cx="4206614" cy="180000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5B5DEBD-D0DD-2074-0D4A-364432EC5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46518" y="4395333"/>
              <a:ext cx="251933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ositive face" descr="A yellow smiley face with brown eyes and a black background&#10;&#10;Description automatically generated">
              <a:extLst>
                <a:ext uri="{FF2B5EF4-FFF2-40B4-BE49-F238E27FC236}">
                  <a16:creationId xmlns:a16="http://schemas.microsoft.com/office/drawing/2014/main" id="{E9CE165B-8C92-ADDA-5FA7-3709A525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241" y="5003127"/>
              <a:ext cx="720000" cy="720000"/>
            </a:xfrm>
            <a:prstGeom prst="rect">
              <a:avLst/>
            </a:prstGeom>
          </p:spPr>
        </p:pic>
        <p:sp>
          <p:nvSpPr>
            <p:cNvPr id="23" name="effect">
              <a:extLst>
                <a:ext uri="{FF2B5EF4-FFF2-40B4-BE49-F238E27FC236}">
                  <a16:creationId xmlns:a16="http://schemas.microsoft.com/office/drawing/2014/main" id="{DACC01AE-C999-796A-8370-3A57A62EC55B}"/>
                </a:ext>
              </a:extLst>
            </p:cNvPr>
            <p:cNvSpPr/>
            <p:nvPr/>
          </p:nvSpPr>
          <p:spPr>
            <a:xfrm rot="5400000">
              <a:off x="2493767" y="5183127"/>
              <a:ext cx="540000" cy="360000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ighlight Amygdala">
              <a:extLst>
                <a:ext uri="{FF2B5EF4-FFF2-40B4-BE49-F238E27FC236}">
                  <a16:creationId xmlns:a16="http://schemas.microsoft.com/office/drawing/2014/main" id="{64A98E52-3DA8-802A-0E49-6CE3A5EA637D}"/>
                </a:ext>
              </a:extLst>
            </p:cNvPr>
            <p:cNvSpPr/>
            <p:nvPr/>
          </p:nvSpPr>
          <p:spPr>
            <a:xfrm>
              <a:off x="4885748" y="5068493"/>
              <a:ext cx="475867" cy="46229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AE1C02-90CB-3A8B-8D64-D0EDE7886B91}"/>
              </a:ext>
            </a:extLst>
          </p:cNvPr>
          <p:cNvGrpSpPr/>
          <p:nvPr/>
        </p:nvGrpSpPr>
        <p:grpSpPr>
          <a:xfrm>
            <a:off x="5377291" y="1877912"/>
            <a:ext cx="2625588" cy="1150963"/>
            <a:chOff x="6884780" y="4276862"/>
            <a:chExt cx="4158038" cy="1822734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086E579-6B8C-1FA0-A2F3-E73CCE8C6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1661" y="4276862"/>
              <a:ext cx="2551157" cy="182273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ositive face">
              <a:extLst>
                <a:ext uri="{FF2B5EF4-FFF2-40B4-BE49-F238E27FC236}">
                  <a16:creationId xmlns:a16="http://schemas.microsoft.com/office/drawing/2014/main" id="{D31DB290-2873-8EB3-A3C6-D96ADC40D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4780" y="4785442"/>
              <a:ext cx="720000" cy="720000"/>
            </a:xfrm>
            <a:prstGeom prst="rect">
              <a:avLst/>
            </a:prstGeom>
          </p:spPr>
        </p:pic>
        <p:sp>
          <p:nvSpPr>
            <p:cNvPr id="28" name="effect">
              <a:extLst>
                <a:ext uri="{FF2B5EF4-FFF2-40B4-BE49-F238E27FC236}">
                  <a16:creationId xmlns:a16="http://schemas.microsoft.com/office/drawing/2014/main" id="{BD16E979-3159-7ECB-C303-08B5EDB378E3}"/>
                </a:ext>
              </a:extLst>
            </p:cNvPr>
            <p:cNvSpPr/>
            <p:nvPr/>
          </p:nvSpPr>
          <p:spPr>
            <a:xfrm rot="5400000">
              <a:off x="7819306" y="4965442"/>
              <a:ext cx="540000" cy="360000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ighlight Amygdala">
              <a:extLst>
                <a:ext uri="{FF2B5EF4-FFF2-40B4-BE49-F238E27FC236}">
                  <a16:creationId xmlns:a16="http://schemas.microsoft.com/office/drawing/2014/main" id="{1683FE27-1742-4846-4817-2D625A567912}"/>
                </a:ext>
              </a:extLst>
            </p:cNvPr>
            <p:cNvSpPr/>
            <p:nvPr/>
          </p:nvSpPr>
          <p:spPr>
            <a:xfrm>
              <a:off x="10130893" y="4936836"/>
              <a:ext cx="480052" cy="4800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B6F4876-97BE-9885-8943-E842002B3407}"/>
              </a:ext>
            </a:extLst>
          </p:cNvPr>
          <p:cNvSpPr/>
          <p:nvPr/>
        </p:nvSpPr>
        <p:spPr>
          <a:xfrm>
            <a:off x="7291048" y="2990403"/>
            <a:ext cx="4086998" cy="3586022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103E2A-9193-F809-78FC-2A8D7330E954}"/>
              </a:ext>
            </a:extLst>
          </p:cNvPr>
          <p:cNvSpPr txBox="1"/>
          <p:nvPr/>
        </p:nvSpPr>
        <p:spPr>
          <a:xfrm>
            <a:off x="7655640" y="3258032"/>
            <a:ext cx="335781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Environmental Sound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68131-B16C-1382-E46B-AE52167A0B54}"/>
              </a:ext>
            </a:extLst>
          </p:cNvPr>
          <p:cNvGrpSpPr/>
          <p:nvPr/>
        </p:nvGrpSpPr>
        <p:grpSpPr>
          <a:xfrm>
            <a:off x="7767868" y="4424640"/>
            <a:ext cx="1085784" cy="1057045"/>
            <a:chOff x="1614657" y="1196928"/>
            <a:chExt cx="1642946" cy="159945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38A3FAE-EA7C-C9B2-649A-A2886F06AB3C}"/>
                </a:ext>
              </a:extLst>
            </p:cNvPr>
            <p:cNvSpPr/>
            <p:nvPr/>
          </p:nvSpPr>
          <p:spPr>
            <a:xfrm>
              <a:off x="1614657" y="1196928"/>
              <a:ext cx="1642946" cy="1599457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4" name="Picture 2" descr="Noise - Free miscellaneous icons">
              <a:extLst>
                <a:ext uri="{FF2B5EF4-FFF2-40B4-BE49-F238E27FC236}">
                  <a16:creationId xmlns:a16="http://schemas.microsoft.com/office/drawing/2014/main" id="{659FF025-811B-3E01-54F9-DC6AE28AB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899" y="1477263"/>
              <a:ext cx="1201116" cy="116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9CB7A6-DE9E-1E6D-801A-6991D68FA435}"/>
              </a:ext>
            </a:extLst>
          </p:cNvPr>
          <p:cNvGrpSpPr/>
          <p:nvPr/>
        </p:nvGrpSpPr>
        <p:grpSpPr>
          <a:xfrm>
            <a:off x="9894547" y="4424640"/>
            <a:ext cx="1243138" cy="1172330"/>
            <a:chOff x="6578731" y="1094417"/>
            <a:chExt cx="1854028" cy="174842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EF6034-CA6E-5C36-CAB0-AA341EB2C8AF}"/>
                </a:ext>
              </a:extLst>
            </p:cNvPr>
            <p:cNvGrpSpPr/>
            <p:nvPr/>
          </p:nvGrpSpPr>
          <p:grpSpPr>
            <a:xfrm>
              <a:off x="6578731" y="1094417"/>
              <a:ext cx="1642946" cy="1599457"/>
              <a:chOff x="1618625" y="1179102"/>
              <a:chExt cx="1642946" cy="159945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CA43EE7-9B17-FA2F-39FA-27D9D51A7A1C}"/>
                  </a:ext>
                </a:extLst>
              </p:cNvPr>
              <p:cNvSpPr/>
              <p:nvPr/>
            </p:nvSpPr>
            <p:spPr>
              <a:xfrm>
                <a:off x="1618625" y="1179102"/>
                <a:ext cx="1642946" cy="1599457"/>
              </a:xfrm>
              <a:prstGeom prst="ellipse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</a:t>
                </a:r>
                <a:endParaRPr lang="th-TH"/>
              </a:p>
            </p:txBody>
          </p:sp>
          <p:pic>
            <p:nvPicPr>
              <p:cNvPr id="45" name="Picture 2" descr="Noise - Free miscellaneous icons">
                <a:extLst>
                  <a:ext uri="{FF2B5EF4-FFF2-40B4-BE49-F238E27FC236}">
                    <a16:creationId xmlns:a16="http://schemas.microsoft.com/office/drawing/2014/main" id="{7DFEAFAE-1DA1-465D-1230-69175E2808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3868" y="1459437"/>
                <a:ext cx="1201116" cy="1169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153DCEF-A9D8-69FB-C1C1-5BA8A9064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9831" b="69492" l="27334" r="47368">
                          <a14:foregroundMark x1="34126" y1="50169" x2="34126" y2="50169"/>
                          <a14:foregroundMark x1="35993" y1="49831" x2="35993" y2="49831"/>
                          <a14:foregroundMark x1="39559" y1="50508" x2="39559" y2="50508"/>
                          <a14:foregroundMark x1="40917" y1="51525" x2="40917" y2="51525"/>
                          <a14:foregroundMark x1="39559" y1="51864" x2="39559" y2="51864"/>
                          <a14:foregroundMark x1="37182" y1="68136" x2="37182" y2="68136"/>
                          <a14:foregroundMark x1="37351" y1="69492" x2="37351" y2="69492"/>
                          <a14:foregroundMark x1="46859" y1="49492" x2="46859" y2="49492"/>
                          <a14:foregroundMark x1="37691" y1="30508" x2="37691" y2="30508"/>
                          <a14:foregroundMark x1="27504" y1="48475" x2="27504" y2="48475"/>
                          <a14:foregroundMark x1="47368" y1="48475" x2="47368" y2="48475"/>
                          <a14:foregroundMark x1="27504" y1="47458" x2="27504" y2="47458"/>
                        </a14:backgroundRemoval>
                      </a14:imgEffect>
                    </a14:imgLayer>
                  </a14:imgProps>
                </a:ext>
              </a:extLst>
            </a:blip>
            <a:srcRect l="25670" t="27362" r="51076" b="27362"/>
            <a:stretch/>
          </p:blipFill>
          <p:spPr>
            <a:xfrm>
              <a:off x="7617419" y="2047735"/>
              <a:ext cx="815340" cy="795107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D556AD-D329-6A30-E5FF-99023CB3EA1E}"/>
              </a:ext>
            </a:extLst>
          </p:cNvPr>
          <p:cNvSpPr txBox="1"/>
          <p:nvPr/>
        </p:nvSpPr>
        <p:spPr>
          <a:xfrm>
            <a:off x="7515598" y="3747882"/>
            <a:ext cx="160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ECA32A-E335-0A7F-10C4-A4ABA1F82EA2}"/>
              </a:ext>
            </a:extLst>
          </p:cNvPr>
          <p:cNvSpPr txBox="1"/>
          <p:nvPr/>
        </p:nvSpPr>
        <p:spPr>
          <a:xfrm>
            <a:off x="9663794" y="3743973"/>
            <a:ext cx="160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9304FB-9DCB-C0C3-67AD-725AB92C99A1}"/>
              </a:ext>
            </a:extLst>
          </p:cNvPr>
          <p:cNvSpPr txBox="1"/>
          <p:nvPr/>
        </p:nvSpPr>
        <p:spPr>
          <a:xfrm>
            <a:off x="7523123" y="5606106"/>
            <a:ext cx="160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  <a:cs typeface="TH SarabunPSK" panose="020B0500040200020003" pitchFamily="34" charset="-34"/>
              </a:rPr>
              <a:t>Decrease state anxiety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FFB89-B724-5F77-6A4F-F7CC69C3B995}"/>
              </a:ext>
            </a:extLst>
          </p:cNvPr>
          <p:cNvSpPr txBox="1"/>
          <p:nvPr/>
        </p:nvSpPr>
        <p:spPr>
          <a:xfrm>
            <a:off x="9644529" y="5612102"/>
            <a:ext cx="160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  <a:cs typeface="TH SarabunPSK" panose="020B0500040200020003" pitchFamily="34" charset="-34"/>
              </a:rPr>
              <a:t>Increase</a:t>
            </a:r>
          </a:p>
          <a:p>
            <a:pPr algn="ctr"/>
            <a:r>
              <a:rPr lang="en-US">
                <a:latin typeface="Abadi" panose="020B0604020104020204" pitchFamily="34" charset="0"/>
                <a:cs typeface="TH SarabunPSK" panose="020B0500040200020003" pitchFamily="34" charset="-34"/>
              </a:rPr>
              <a:t>state anxiety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EA791E5A-C9DE-7A38-AD10-CE87FD459083}"/>
              </a:ext>
            </a:extLst>
          </p:cNvPr>
          <p:cNvSpPr/>
          <p:nvPr/>
        </p:nvSpPr>
        <p:spPr>
          <a:xfrm rot="5400000">
            <a:off x="5940685" y="4323466"/>
            <a:ext cx="530487" cy="1939882"/>
          </a:xfrm>
          <a:prstGeom prst="downArrow">
            <a:avLst>
              <a:gd name="adj1" fmla="val 43150"/>
              <a:gd name="adj2" fmla="val 64458"/>
            </a:avLst>
          </a:prstGeom>
          <a:solidFill>
            <a:srgbClr val="F85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2E2606-F614-F394-1C68-A20F8128B3BE}"/>
              </a:ext>
            </a:extLst>
          </p:cNvPr>
          <p:cNvGrpSpPr/>
          <p:nvPr/>
        </p:nvGrpSpPr>
        <p:grpSpPr>
          <a:xfrm>
            <a:off x="978454" y="4861000"/>
            <a:ext cx="1815830" cy="1599457"/>
            <a:chOff x="2023992" y="2842835"/>
            <a:chExt cx="1815830" cy="1599457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005D2FE-CAF5-8B71-92D4-AF110EDE7984}"/>
                </a:ext>
              </a:extLst>
            </p:cNvPr>
            <p:cNvSpPr/>
            <p:nvPr/>
          </p:nvSpPr>
          <p:spPr>
            <a:xfrm>
              <a:off x="2112490" y="2842835"/>
              <a:ext cx="1642946" cy="159945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DD1D524-9BE8-1C01-C10F-69E8B8412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753" t="14240" r="21925" b="8401"/>
            <a:stretch/>
          </p:blipFill>
          <p:spPr>
            <a:xfrm>
              <a:off x="2023992" y="2890211"/>
              <a:ext cx="1815830" cy="1552081"/>
            </a:xfrm>
            <a:prstGeom prst="rect">
              <a:avLst/>
            </a:prstGeom>
          </p:spPr>
        </p:pic>
      </p:grp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088A9B6-3605-2B55-F00B-C98A831B578D}"/>
              </a:ext>
            </a:extLst>
          </p:cNvPr>
          <p:cNvSpPr/>
          <p:nvPr/>
        </p:nvSpPr>
        <p:spPr>
          <a:xfrm rot="10800000">
            <a:off x="2602883" y="3581889"/>
            <a:ext cx="569470" cy="612766"/>
          </a:xfrm>
          <a:prstGeom prst="downArrow">
            <a:avLst>
              <a:gd name="adj1" fmla="val 43150"/>
              <a:gd name="adj2" fmla="val 53218"/>
            </a:avLst>
          </a:prstGeom>
          <a:solidFill>
            <a:srgbClr val="F85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Zhang">
            <a:extLst>
              <a:ext uri="{FF2B5EF4-FFF2-40B4-BE49-F238E27FC236}">
                <a16:creationId xmlns:a16="http://schemas.microsoft.com/office/drawing/2014/main" id="{49994BA9-A8D9-F2B0-DB35-DDCD370CB593}"/>
              </a:ext>
            </a:extLst>
          </p:cNvPr>
          <p:cNvSpPr txBox="1"/>
          <p:nvPr/>
        </p:nvSpPr>
        <p:spPr>
          <a:xfrm>
            <a:off x="1838983" y="252528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(Zhang et al., 2016)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1" name="Zhang">
            <a:extLst>
              <a:ext uri="{FF2B5EF4-FFF2-40B4-BE49-F238E27FC236}">
                <a16:creationId xmlns:a16="http://schemas.microsoft.com/office/drawing/2014/main" id="{1E0EE284-A8B1-8A7A-ED5E-27BC55EC159B}"/>
              </a:ext>
            </a:extLst>
          </p:cNvPr>
          <p:cNvSpPr txBox="1"/>
          <p:nvPr/>
        </p:nvSpPr>
        <p:spPr>
          <a:xfrm>
            <a:off x="3172353" y="3714422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85436"/>
                </a:solidFill>
                <a:latin typeface="Abadi" panose="020B0604020104020204" pitchFamily="34" charset="0"/>
                <a:cs typeface="TH SarabunPSK" panose="020B0500040200020003" pitchFamily="34" charset="-34"/>
              </a:rPr>
              <a:t>(Bishop et al., 2008)</a:t>
            </a:r>
            <a:endParaRPr lang="en-US" sz="1200">
              <a:solidFill>
                <a:srgbClr val="F85436"/>
              </a:solidFill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6" name="Zhang">
            <a:extLst>
              <a:ext uri="{FF2B5EF4-FFF2-40B4-BE49-F238E27FC236}">
                <a16:creationId xmlns:a16="http://schemas.microsoft.com/office/drawing/2014/main" id="{80B66B17-FC09-E0A6-C2DA-828A242139A2}"/>
              </a:ext>
            </a:extLst>
          </p:cNvPr>
          <p:cNvSpPr txBox="1"/>
          <p:nvPr/>
        </p:nvSpPr>
        <p:spPr>
          <a:xfrm>
            <a:off x="5142849" y="4667895"/>
            <a:ext cx="216437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F85436"/>
                </a:solidFill>
                <a:latin typeface="Abadi"/>
                <a:cs typeface="TH SarabunPSK"/>
              </a:rPr>
              <a:t>(Standing et al., 1980)</a:t>
            </a:r>
            <a:endParaRPr lang="en-US" sz="1200">
              <a:solidFill>
                <a:srgbClr val="F85436"/>
              </a:solidFill>
              <a:latin typeface="Abadi"/>
              <a:cs typeface="TH SarabunPSK"/>
            </a:endParaRPr>
          </a:p>
        </p:txBody>
      </p:sp>
      <p:sp>
        <p:nvSpPr>
          <p:cNvPr id="59" name="Zhang">
            <a:extLst>
              <a:ext uri="{FF2B5EF4-FFF2-40B4-BE49-F238E27FC236}">
                <a16:creationId xmlns:a16="http://schemas.microsoft.com/office/drawing/2014/main" id="{157A94CC-895F-2D61-2D4E-AB13353306E1}"/>
              </a:ext>
            </a:extLst>
          </p:cNvPr>
          <p:cNvSpPr txBox="1"/>
          <p:nvPr/>
        </p:nvSpPr>
        <p:spPr>
          <a:xfrm>
            <a:off x="2511147" y="4384342"/>
            <a:ext cx="205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(</a:t>
            </a:r>
            <a:r>
              <a:rPr lang="en-US" sz="1600" err="1">
                <a:latin typeface="Abadi" panose="020B0604020104020204" pitchFamily="34" charset="0"/>
                <a:cs typeface="TH SarabunPSK" panose="020B0500040200020003" pitchFamily="34" charset="-34"/>
              </a:rPr>
              <a:t>Jouvent</a:t>
            </a:r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 et al., 1999)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2" name="Zhang">
            <a:extLst>
              <a:ext uri="{FF2B5EF4-FFF2-40B4-BE49-F238E27FC236}">
                <a16:creationId xmlns:a16="http://schemas.microsoft.com/office/drawing/2014/main" id="{7CFF6895-8EF1-C492-EC6A-13BF58F0EC1F}"/>
              </a:ext>
            </a:extLst>
          </p:cNvPr>
          <p:cNvSpPr txBox="1"/>
          <p:nvPr/>
        </p:nvSpPr>
        <p:spPr>
          <a:xfrm>
            <a:off x="2960467" y="5336121"/>
            <a:ext cx="205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stressful situation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5" name="Zhang">
            <a:extLst>
              <a:ext uri="{FF2B5EF4-FFF2-40B4-BE49-F238E27FC236}">
                <a16:creationId xmlns:a16="http://schemas.microsoft.com/office/drawing/2014/main" id="{662FEC16-5A9A-68AE-8363-1111E6D06BD1}"/>
              </a:ext>
            </a:extLst>
          </p:cNvPr>
          <p:cNvSpPr txBox="1"/>
          <p:nvPr/>
        </p:nvSpPr>
        <p:spPr>
          <a:xfrm>
            <a:off x="2982810" y="6080991"/>
            <a:ext cx="205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individual differences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7" name="Picture 11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B18BC0E9-5C40-45C6-2C75-16F25B893E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94707" y="5172954"/>
            <a:ext cx="446314" cy="4680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7920EC-8623-8CAA-0E31-6A877AF278CE}"/>
              </a:ext>
            </a:extLst>
          </p:cNvPr>
          <p:cNvSpPr txBox="1">
            <a:spLocks/>
          </p:cNvSpPr>
          <p:nvPr/>
        </p:nvSpPr>
        <p:spPr>
          <a:xfrm>
            <a:off x="853733" y="233710"/>
            <a:ext cx="5143041" cy="687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Congenial Black" panose="02000503040000020004" pitchFamily="2" charset="0"/>
                <a:cs typeface="Mitr" panose="00000500000000000000" pitchFamily="2" charset="-34"/>
              </a:rPr>
              <a:t>LITERATURE REVIEW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FE0744-8A5A-0C8B-9D57-3A5E49BB7EAB}"/>
              </a:ext>
            </a:extLst>
          </p:cNvPr>
          <p:cNvGrpSpPr/>
          <p:nvPr/>
        </p:nvGrpSpPr>
        <p:grpSpPr>
          <a:xfrm>
            <a:off x="8686084" y="304557"/>
            <a:ext cx="2389726" cy="2522225"/>
            <a:chOff x="8844814" y="823017"/>
            <a:chExt cx="2647450" cy="2794239"/>
          </a:xfrm>
        </p:grpSpPr>
        <p:pic>
          <p:nvPicPr>
            <p:cNvPr id="49" name="Amygdala" descr="A diagram of the brain">
              <a:extLst>
                <a:ext uri="{FF2B5EF4-FFF2-40B4-BE49-F238E27FC236}">
                  <a16:creationId xmlns:a16="http://schemas.microsoft.com/office/drawing/2014/main" id="{56AF850C-78C4-DC77-B0F5-91FFDFD28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585" b="85299" l="5667" r="93000">
                          <a14:foregroundMark x1="9167" y1="37825" x2="9833" y2="30475"/>
                          <a14:foregroundMark x1="5667" y1="43185" x2="6333" y2="34303"/>
                          <a14:foregroundMark x1="24667" y1="26646" x2="30333" y2="10567"/>
                          <a14:foregroundMark x1="30333" y1="10567" x2="53500" y2="6891"/>
                          <a14:foregroundMark x1="53500" y1="6891" x2="63500" y2="10413"/>
                          <a14:foregroundMark x1="74000" y1="11639" x2="86667" y2="27871"/>
                          <a14:foregroundMark x1="86667" y1="27871" x2="89500" y2="39663"/>
                          <a14:foregroundMark x1="93000" y1="47626" x2="90333" y2="30781"/>
                          <a14:foregroundMark x1="60167" y1="75038" x2="61500" y2="852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7" t="910" r="2558" b="11594"/>
            <a:stretch/>
          </p:blipFill>
          <p:spPr>
            <a:xfrm>
              <a:off x="8844814" y="823017"/>
              <a:ext cx="2647450" cy="2647450"/>
            </a:xfrm>
            <a:prstGeom prst="rect">
              <a:avLst/>
            </a:prstGeom>
          </p:spPr>
        </p:pic>
        <p:sp>
          <p:nvSpPr>
            <p:cNvPr id="57" name="ref Amygdala">
              <a:extLst>
                <a:ext uri="{FF2B5EF4-FFF2-40B4-BE49-F238E27FC236}">
                  <a16:creationId xmlns:a16="http://schemas.microsoft.com/office/drawing/2014/main" id="{C05C2594-50A5-5BB7-DA87-003C136956A1}"/>
                </a:ext>
              </a:extLst>
            </p:cNvPr>
            <p:cNvSpPr txBox="1"/>
            <p:nvPr/>
          </p:nvSpPr>
          <p:spPr>
            <a:xfrm>
              <a:off x="9676613" y="3355646"/>
              <a:ext cx="1653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badi" panose="020B0604020104020204" pitchFamily="34" charset="0"/>
                  <a:cs typeface="TH SarabunPSK" panose="020B0500040200020003" pitchFamily="34" charset="-34"/>
                </a:rPr>
                <a:t>(Aletta, et al., 2021)</a:t>
              </a:r>
            </a:p>
          </p:txBody>
        </p:sp>
      </p:grpSp>
      <p:sp>
        <p:nvSpPr>
          <p:cNvPr id="60" name="highlight Amygdala">
            <a:extLst>
              <a:ext uri="{FF2B5EF4-FFF2-40B4-BE49-F238E27FC236}">
                <a16:creationId xmlns:a16="http://schemas.microsoft.com/office/drawing/2014/main" id="{59B69A30-89AC-335A-0B1E-7B7D16FDDF7D}"/>
              </a:ext>
            </a:extLst>
          </p:cNvPr>
          <p:cNvSpPr/>
          <p:nvPr/>
        </p:nvSpPr>
        <p:spPr>
          <a:xfrm>
            <a:off x="9586847" y="1399978"/>
            <a:ext cx="354772" cy="375027"/>
          </a:xfrm>
          <a:prstGeom prst="ellipse">
            <a:avLst/>
          </a:prstGeom>
          <a:solidFill>
            <a:srgbClr val="FF0000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910677-E72C-AE54-4E8F-DF5F0C4B7AD3}"/>
              </a:ext>
            </a:extLst>
          </p:cNvPr>
          <p:cNvSpPr/>
          <p:nvPr/>
        </p:nvSpPr>
        <p:spPr>
          <a:xfrm rot="5400000">
            <a:off x="386959" y="463877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4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A25995-AA7F-D0B1-CBA1-0CEE2FD74603}"/>
              </a:ext>
            </a:extLst>
          </p:cNvPr>
          <p:cNvSpPr/>
          <p:nvPr/>
        </p:nvSpPr>
        <p:spPr>
          <a:xfrm>
            <a:off x="671472" y="838879"/>
            <a:ext cx="10743035" cy="2221039"/>
          </a:xfrm>
          <a:prstGeom prst="round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71A7C-13C1-5697-A7A2-C9B6ED8E7CC9}"/>
              </a:ext>
            </a:extLst>
          </p:cNvPr>
          <p:cNvSpPr txBox="1"/>
          <p:nvPr/>
        </p:nvSpPr>
        <p:spPr>
          <a:xfrm>
            <a:off x="656412" y="1015267"/>
            <a:ext cx="5211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th-TH" sz="28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FF77A3-1330-9A20-D015-6B91F5FA66F3}"/>
              </a:ext>
            </a:extLst>
          </p:cNvPr>
          <p:cNvSpPr txBox="1"/>
          <p:nvPr/>
        </p:nvSpPr>
        <p:spPr>
          <a:xfrm>
            <a:off x="6717822" y="986803"/>
            <a:ext cx="4112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th-TH" sz="28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219C4D-D549-8778-6C9C-E789BABD90AB}"/>
              </a:ext>
            </a:extLst>
          </p:cNvPr>
          <p:cNvGrpSpPr/>
          <p:nvPr/>
        </p:nvGrpSpPr>
        <p:grpSpPr>
          <a:xfrm>
            <a:off x="2975660" y="1925753"/>
            <a:ext cx="2103570" cy="465773"/>
            <a:chOff x="2446090" y="4788830"/>
            <a:chExt cx="2103570" cy="46577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ABFE966-0590-7B75-D1F5-4BFF118A9164}"/>
                </a:ext>
              </a:extLst>
            </p:cNvPr>
            <p:cNvSpPr txBox="1"/>
            <p:nvPr/>
          </p:nvSpPr>
          <p:spPr>
            <a:xfrm>
              <a:off x="2446090" y="4788830"/>
              <a:ext cx="2103458" cy="465773"/>
            </a:xfrm>
            <a:prstGeom prst="roundRect">
              <a:avLst>
                <a:gd name="adj" fmla="val 36159"/>
              </a:avLst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744C9C-66FC-9C7F-8A0A-6DBFC2C6F61E}"/>
                </a:ext>
              </a:extLst>
            </p:cNvPr>
            <p:cNvSpPr txBox="1"/>
            <p:nvPr/>
          </p:nvSpPr>
          <p:spPr>
            <a:xfrm>
              <a:off x="2446090" y="4827264"/>
              <a:ext cx="2103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haroni" panose="02010803020104030203" pitchFamily="2" charset="-79"/>
                  <a:cs typeface="Aharoni" panose="02010803020104030203" pitchFamily="2" charset="-79"/>
                </a:rPr>
                <a:t>Natural sound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50C320-8D5D-C85E-BDB6-B543BE2C99FF}"/>
              </a:ext>
            </a:extLst>
          </p:cNvPr>
          <p:cNvGrpSpPr/>
          <p:nvPr/>
        </p:nvGrpSpPr>
        <p:grpSpPr>
          <a:xfrm>
            <a:off x="8470679" y="1914512"/>
            <a:ext cx="2121677" cy="465773"/>
            <a:chOff x="7870950" y="4769199"/>
            <a:chExt cx="2121677" cy="4657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8BA05B-88D5-9101-DECF-3D0D0CEE10D5}"/>
                </a:ext>
              </a:extLst>
            </p:cNvPr>
            <p:cNvSpPr txBox="1"/>
            <p:nvPr/>
          </p:nvSpPr>
          <p:spPr>
            <a:xfrm>
              <a:off x="7870950" y="4769199"/>
              <a:ext cx="2121677" cy="465773"/>
            </a:xfrm>
            <a:prstGeom prst="roundRect">
              <a:avLst>
                <a:gd name="adj" fmla="val 36159"/>
              </a:avLst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D466D7-EB68-2C49-D55F-EC4EB72D3AE2}"/>
                </a:ext>
              </a:extLst>
            </p:cNvPr>
            <p:cNvSpPr txBox="1"/>
            <p:nvPr/>
          </p:nvSpPr>
          <p:spPr>
            <a:xfrm>
              <a:off x="7931887" y="4847500"/>
              <a:ext cx="19998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haroni" panose="02010803020104030203" pitchFamily="2" charset="-79"/>
                  <a:cs typeface="Aharoni" panose="02010803020104030203" pitchFamily="2" charset="-79"/>
                </a:rPr>
                <a:t>Traffic sound</a:t>
              </a: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69A07E2F-64D6-B3F4-E435-1546845577CE}"/>
              </a:ext>
            </a:extLst>
          </p:cNvPr>
          <p:cNvSpPr txBox="1">
            <a:spLocks/>
          </p:cNvSpPr>
          <p:nvPr/>
        </p:nvSpPr>
        <p:spPr>
          <a:xfrm>
            <a:off x="1021605" y="0"/>
            <a:ext cx="5112346" cy="77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>
                <a:latin typeface="Congenial Black" panose="02000503040000020004" pitchFamily="2" charset="0"/>
                <a:cs typeface="TH SarabunPSK" panose="020B0500040200020003" pitchFamily="34" charset="-34"/>
              </a:rPr>
              <a:t>SOUND SELECTION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40CF51-44ED-B7CD-DA67-D9398B95F4BC}"/>
              </a:ext>
            </a:extLst>
          </p:cNvPr>
          <p:cNvGrpSpPr/>
          <p:nvPr/>
        </p:nvGrpSpPr>
        <p:grpSpPr>
          <a:xfrm>
            <a:off x="1378081" y="1596391"/>
            <a:ext cx="1138023" cy="1157015"/>
            <a:chOff x="946364" y="2880990"/>
            <a:chExt cx="1622702" cy="16497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6F0D51-DCCC-5583-AA31-1E3AD258592F}"/>
                </a:ext>
              </a:extLst>
            </p:cNvPr>
            <p:cNvSpPr/>
            <p:nvPr/>
          </p:nvSpPr>
          <p:spPr>
            <a:xfrm>
              <a:off x="946364" y="2880990"/>
              <a:ext cx="1620812" cy="1577911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1" descr="A green circle with a white cross in it&#10;&#10;Description automatically generated">
              <a:extLst>
                <a:ext uri="{FF2B5EF4-FFF2-40B4-BE49-F238E27FC236}">
                  <a16:creationId xmlns:a16="http://schemas.microsoft.com/office/drawing/2014/main" id="{A4AD41C4-9657-EB10-4493-14939CAF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64345" y="3896552"/>
              <a:ext cx="604721" cy="634222"/>
            </a:xfrm>
            <a:prstGeom prst="rect">
              <a:avLst/>
            </a:prstGeom>
          </p:spPr>
        </p:pic>
        <p:pic>
          <p:nvPicPr>
            <p:cNvPr id="15" name="nature_sound">
              <a:hlinkClick r:id="" action="ppaction://media"/>
              <a:extLst>
                <a:ext uri="{FF2B5EF4-FFF2-40B4-BE49-F238E27FC236}">
                  <a16:creationId xmlns:a16="http://schemas.microsoft.com/office/drawing/2014/main" id="{481E4B82-4EE4-57B3-45C7-A3C3B13A06A8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6770" y="3072844"/>
              <a:ext cx="1260000" cy="123304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F63947-88B1-2D38-1B4C-BB15C3390F78}"/>
              </a:ext>
            </a:extLst>
          </p:cNvPr>
          <p:cNvGrpSpPr/>
          <p:nvPr/>
        </p:nvGrpSpPr>
        <p:grpSpPr>
          <a:xfrm>
            <a:off x="6964710" y="1637095"/>
            <a:ext cx="1236063" cy="1165657"/>
            <a:chOff x="6493389" y="2865516"/>
            <a:chExt cx="1765840" cy="166525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8C89E8-0B1F-7DB9-51A1-E32C5A148EC1}"/>
                </a:ext>
              </a:extLst>
            </p:cNvPr>
            <p:cNvSpPr/>
            <p:nvPr/>
          </p:nvSpPr>
          <p:spPr>
            <a:xfrm>
              <a:off x="6493389" y="2865516"/>
              <a:ext cx="1564797" cy="1523377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1BB4DD-88D0-55D8-F885-2E707C612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9831" b="69492" l="27334" r="47368">
                          <a14:foregroundMark x1="34126" y1="50169" x2="34126" y2="50169"/>
                          <a14:foregroundMark x1="35993" y1="49831" x2="35993" y2="49831"/>
                          <a14:foregroundMark x1="39559" y1="50508" x2="39559" y2="50508"/>
                          <a14:foregroundMark x1="40917" y1="51525" x2="40917" y2="51525"/>
                          <a14:foregroundMark x1="39559" y1="51864" x2="39559" y2="51864"/>
                          <a14:foregroundMark x1="37182" y1="68136" x2="37182" y2="68136"/>
                          <a14:foregroundMark x1="37351" y1="69492" x2="37351" y2="69492"/>
                          <a14:foregroundMark x1="46859" y1="49492" x2="46859" y2="49492"/>
                          <a14:foregroundMark x1="37691" y1="30508" x2="37691" y2="30508"/>
                          <a14:foregroundMark x1="27504" y1="48475" x2="27504" y2="48475"/>
                          <a14:foregroundMark x1="47368" y1="48475" x2="47368" y2="48475"/>
                          <a14:foregroundMark x1="27504" y1="47458" x2="27504" y2="47458"/>
                        </a14:backgroundRemoval>
                      </a14:imgEffect>
                    </a14:imgLayer>
                  </a14:imgProps>
                </a:ext>
              </a:extLst>
            </a:blip>
            <a:srcRect l="25670" t="27362" r="51076" b="27362"/>
            <a:stretch/>
          </p:blipFill>
          <p:spPr>
            <a:xfrm>
              <a:off x="7482671" y="3773488"/>
              <a:ext cx="776558" cy="757286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0" name="traffic_sound">
              <a:hlinkClick r:id="" action="ppaction://media"/>
              <a:extLst>
                <a:ext uri="{FF2B5EF4-FFF2-40B4-BE49-F238E27FC236}">
                  <a16:creationId xmlns:a16="http://schemas.microsoft.com/office/drawing/2014/main" id="{5B4B233E-362F-DF44-4C3E-086614962E4F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6567" y="3028124"/>
              <a:ext cx="1258440" cy="123152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8E0C9D7-F845-D3DD-FEF4-097091ED1224}"/>
              </a:ext>
            </a:extLst>
          </p:cNvPr>
          <p:cNvSpPr/>
          <p:nvPr/>
        </p:nvSpPr>
        <p:spPr>
          <a:xfrm rot="5400000">
            <a:off x="530277" y="324517"/>
            <a:ext cx="540000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C402C4-2CBD-FD9D-C879-E16B8B3B5AED}"/>
              </a:ext>
            </a:extLst>
          </p:cNvPr>
          <p:cNvSpPr txBox="1">
            <a:spLocks/>
          </p:cNvSpPr>
          <p:nvPr/>
        </p:nvSpPr>
        <p:spPr>
          <a:xfrm>
            <a:off x="1006545" y="3145252"/>
            <a:ext cx="4258585" cy="77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>
                <a:latin typeface="Congenial Black" panose="02000503040000020004" pitchFamily="2" charset="0"/>
                <a:cs typeface="TH SarabunPSK" panose="020B0500040200020003" pitchFamily="34" charset="-34"/>
              </a:rPr>
              <a:t>QUESTIONNAIRE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75F57-CEF5-2CCF-9DD1-BFB4315FD807}"/>
              </a:ext>
            </a:extLst>
          </p:cNvPr>
          <p:cNvSpPr/>
          <p:nvPr/>
        </p:nvSpPr>
        <p:spPr>
          <a:xfrm rot="5400000">
            <a:off x="515217" y="3469769"/>
            <a:ext cx="540000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5436B0-A8F7-971B-46E9-4E6A2BBA2BD6}"/>
              </a:ext>
            </a:extLst>
          </p:cNvPr>
          <p:cNvSpPr/>
          <p:nvPr/>
        </p:nvSpPr>
        <p:spPr>
          <a:xfrm>
            <a:off x="777493" y="3936430"/>
            <a:ext cx="10743035" cy="2221039"/>
          </a:xfrm>
          <a:prstGeom prst="round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631E6B-FE5A-D18F-FDDB-AF7BBC814658}"/>
              </a:ext>
            </a:extLst>
          </p:cNvPr>
          <p:cNvCxnSpPr>
            <a:cxnSpLocks/>
          </p:cNvCxnSpPr>
          <p:nvPr/>
        </p:nvCxnSpPr>
        <p:spPr>
          <a:xfrm flipH="1">
            <a:off x="6098502" y="1038307"/>
            <a:ext cx="28" cy="1846646"/>
          </a:xfrm>
          <a:prstGeom prst="line">
            <a:avLst/>
          </a:prstGeom>
          <a:ln w="28575">
            <a:solidFill>
              <a:srgbClr val="F8543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217ED1-FB52-281A-7EC4-2EAECE2DDD5C}"/>
              </a:ext>
            </a:extLst>
          </p:cNvPr>
          <p:cNvCxnSpPr>
            <a:cxnSpLocks/>
          </p:cNvCxnSpPr>
          <p:nvPr/>
        </p:nvCxnSpPr>
        <p:spPr>
          <a:xfrm flipH="1">
            <a:off x="6451217" y="4150296"/>
            <a:ext cx="28" cy="1846646"/>
          </a:xfrm>
          <a:prstGeom prst="line">
            <a:avLst/>
          </a:prstGeom>
          <a:ln w="28575">
            <a:solidFill>
              <a:srgbClr val="F8543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1A2A30-2FA8-9331-A4D0-8D41A6BF82BF}"/>
              </a:ext>
            </a:extLst>
          </p:cNvPr>
          <p:cNvSpPr txBox="1"/>
          <p:nvPr/>
        </p:nvSpPr>
        <p:spPr>
          <a:xfrm>
            <a:off x="2779286" y="4086571"/>
            <a:ext cx="3424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The Depression, Anxiety and Stress Scale </a:t>
            </a: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DASS</a:t>
            </a: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-21)</a:t>
            </a:r>
            <a:endParaRPr lang="th-TH" sz="20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1FFE63-0F4B-8789-F086-E091A146D376}"/>
              </a:ext>
            </a:extLst>
          </p:cNvPr>
          <p:cNvSpPr txBox="1"/>
          <p:nvPr/>
        </p:nvSpPr>
        <p:spPr>
          <a:xfrm>
            <a:off x="6717822" y="4136460"/>
            <a:ext cx="4556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State-Trait Anxiety Inventory </a:t>
            </a: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STAI</a:t>
            </a: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th-TH" sz="20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44D867-CEA4-9FF1-8A7D-4B664B4D2D42}"/>
              </a:ext>
            </a:extLst>
          </p:cNvPr>
          <p:cNvSpPr txBox="1"/>
          <p:nvPr/>
        </p:nvSpPr>
        <p:spPr>
          <a:xfrm>
            <a:off x="6717822" y="4758656"/>
            <a:ext cx="4476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u</a:t>
            </a:r>
            <a:r>
              <a:rPr lang="en-US" sz="18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sing STAI Form Y-1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measure state anxiety before and after the Flanker task.</a:t>
            </a:r>
            <a:endParaRPr lang="en-US">
              <a:effectLst/>
              <a:latin typeface="Abadi" panose="020B06040201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A12A64-EC96-B03E-BB97-032CA79E3FAB}"/>
              </a:ext>
            </a:extLst>
          </p:cNvPr>
          <p:cNvSpPr txBox="1"/>
          <p:nvPr/>
        </p:nvSpPr>
        <p:spPr>
          <a:xfrm>
            <a:off x="2840511" y="4796613"/>
            <a:ext cx="3232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measure the negative emotional states of depression, anxiety and stress.</a:t>
            </a:r>
            <a:endParaRPr lang="en-US">
              <a:effectLst/>
              <a:latin typeface="Abadi" panose="020B0604020104020204" pitchFamily="34" charset="0"/>
            </a:endParaRPr>
          </a:p>
        </p:txBody>
      </p:sp>
      <p:sp>
        <p:nvSpPr>
          <p:cNvPr id="42" name="Freeform 25">
            <a:extLst>
              <a:ext uri="{FF2B5EF4-FFF2-40B4-BE49-F238E27FC236}">
                <a16:creationId xmlns:a16="http://schemas.microsoft.com/office/drawing/2014/main" id="{2CF13E88-A191-305B-63F2-CB78D00E3C77}"/>
              </a:ext>
            </a:extLst>
          </p:cNvPr>
          <p:cNvSpPr/>
          <p:nvPr/>
        </p:nvSpPr>
        <p:spPr>
          <a:xfrm>
            <a:off x="1006545" y="4043223"/>
            <a:ext cx="1758150" cy="1758150"/>
          </a:xfrm>
          <a:custGeom>
            <a:avLst/>
            <a:gdLst/>
            <a:ahLst/>
            <a:cxnLst/>
            <a:rect l="l" t="t" r="r" b="b"/>
            <a:pathLst>
              <a:path w="2182887" h="2182887">
                <a:moveTo>
                  <a:pt x="0" y="0"/>
                </a:moveTo>
                <a:lnTo>
                  <a:pt x="2182887" y="0"/>
                </a:lnTo>
                <a:lnTo>
                  <a:pt x="2182887" y="2182887"/>
                </a:lnTo>
                <a:lnTo>
                  <a:pt x="0" y="2182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1738151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BC4089B-789C-4BE3-9ACA-CE4918715630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4C7D1-DFD1-B444-202D-7ECEE41BCE01}"/>
              </a:ext>
            </a:extLst>
          </p:cNvPr>
          <p:cNvSpPr txBox="1">
            <a:spLocks/>
          </p:cNvSpPr>
          <p:nvPr/>
        </p:nvSpPr>
        <p:spPr>
          <a:xfrm>
            <a:off x="1074644" y="320732"/>
            <a:ext cx="5021356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Congenial Black" panose="02000503040000020004" pitchFamily="2" charset="0"/>
                <a:cs typeface="TH SarabunPSK" panose="020B0500040200020003" pitchFamily="34" charset="-34"/>
              </a:rPr>
              <a:t>TASK Preparation</a:t>
            </a:r>
          </a:p>
        </p:txBody>
      </p:sp>
      <p:pic>
        <p:nvPicPr>
          <p:cNvPr id="15" name="Picture 14" descr="A diagram of a comparison of the same model&#10;&#10;Description automatically generated with medium confidence">
            <a:extLst>
              <a:ext uri="{FF2B5EF4-FFF2-40B4-BE49-F238E27FC236}">
                <a16:creationId xmlns:a16="http://schemas.microsoft.com/office/drawing/2014/main" id="{87BA3EF4-059E-54B9-8222-A670A5B2D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7" t="209" r="1076" b="79135"/>
          <a:stretch/>
        </p:blipFill>
        <p:spPr>
          <a:xfrm>
            <a:off x="1035901" y="2505460"/>
            <a:ext cx="4069572" cy="3006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FD36A7-674A-A55A-9FE9-1F0C84902889}"/>
              </a:ext>
            </a:extLst>
          </p:cNvPr>
          <p:cNvSpPr txBox="1"/>
          <p:nvPr/>
        </p:nvSpPr>
        <p:spPr>
          <a:xfrm>
            <a:off x="1642039" y="5681123"/>
            <a:ext cx="28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</a:rPr>
              <a:t>(Green and Bavelier, 2003)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B95B6C-B312-FC3F-7E20-29D812B908C1}"/>
              </a:ext>
            </a:extLst>
          </p:cNvPr>
          <p:cNvGrpSpPr/>
          <p:nvPr/>
        </p:nvGrpSpPr>
        <p:grpSpPr>
          <a:xfrm>
            <a:off x="7575079" y="2525140"/>
            <a:ext cx="3250449" cy="2973922"/>
            <a:chOff x="7283514" y="1593755"/>
            <a:chExt cx="3639438" cy="3329817"/>
          </a:xfrm>
        </p:grpSpPr>
        <p:pic>
          <p:nvPicPr>
            <p:cNvPr id="24" name="Picture 23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07916B95-92F4-74C2-CB47-B53E0AEF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4783" y="3483572"/>
              <a:ext cx="961064" cy="1440000"/>
            </a:xfrm>
            <a:prstGeom prst="rect">
              <a:avLst/>
            </a:prstGeom>
          </p:spPr>
        </p:pic>
        <p:pic>
          <p:nvPicPr>
            <p:cNvPr id="26" name="Picture 25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992EA774-87A5-A728-2B7B-9A10FB64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88" y="3483572"/>
              <a:ext cx="961064" cy="1440000"/>
            </a:xfrm>
            <a:prstGeom prst="rect">
              <a:avLst/>
            </a:prstGeom>
          </p:spPr>
        </p:pic>
        <p:pic>
          <p:nvPicPr>
            <p:cNvPr id="28" name="Picture 27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98E69A16-F455-C8CE-9129-E652CDA07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88" y="1593755"/>
              <a:ext cx="961064" cy="1440000"/>
            </a:xfrm>
            <a:prstGeom prst="rect">
              <a:avLst/>
            </a:prstGeom>
          </p:spPr>
        </p:pic>
        <p:pic>
          <p:nvPicPr>
            <p:cNvPr id="30" name="Picture 29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CFCFD3B0-793F-63F7-50C9-C392D8169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4783" y="1593755"/>
              <a:ext cx="961064" cy="1440000"/>
            </a:xfrm>
            <a:prstGeom prst="rect">
              <a:avLst/>
            </a:prstGeom>
          </p:spPr>
        </p:pic>
        <p:pic>
          <p:nvPicPr>
            <p:cNvPr id="32" name="Picture 31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4A85201C-1AEC-3B1E-7958-84C5EF199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514" y="1593755"/>
              <a:ext cx="961064" cy="1440000"/>
            </a:xfrm>
            <a:prstGeom prst="rect">
              <a:avLst/>
            </a:prstGeom>
          </p:spPr>
        </p:pic>
        <p:pic>
          <p:nvPicPr>
            <p:cNvPr id="34" name="Picture 33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E0C2C77C-8D99-40DA-DB09-CA9DFE1B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514" y="3483572"/>
              <a:ext cx="961064" cy="14400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90ED922-2038-0223-A221-AA3E7CE66774}"/>
              </a:ext>
            </a:extLst>
          </p:cNvPr>
          <p:cNvSpPr txBox="1"/>
          <p:nvPr/>
        </p:nvSpPr>
        <p:spPr>
          <a:xfrm>
            <a:off x="7669224" y="5681123"/>
            <a:ext cx="28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</a:rPr>
              <a:t>(Tottenham et al., 2009)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E06AB6-7590-CE64-005C-C5164B2BD620}"/>
              </a:ext>
            </a:extLst>
          </p:cNvPr>
          <p:cNvSpPr txBox="1"/>
          <p:nvPr/>
        </p:nvSpPr>
        <p:spPr>
          <a:xfrm>
            <a:off x="709423" y="1476766"/>
            <a:ext cx="4730796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Flanker compatibility task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9D6664-215F-4468-5B31-A03F65778A3D}"/>
              </a:ext>
            </a:extLst>
          </p:cNvPr>
          <p:cNvSpPr txBox="1"/>
          <p:nvPr/>
        </p:nvSpPr>
        <p:spPr>
          <a:xfrm>
            <a:off x="7029017" y="1476766"/>
            <a:ext cx="4508830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Facial expression stimuli</a:t>
            </a:r>
          </a:p>
        </p:txBody>
      </p:sp>
      <p:sp>
        <p:nvSpPr>
          <p:cNvPr id="49" name="Plus Sign 48">
            <a:extLst>
              <a:ext uri="{FF2B5EF4-FFF2-40B4-BE49-F238E27FC236}">
                <a16:creationId xmlns:a16="http://schemas.microsoft.com/office/drawing/2014/main" id="{2230F1C0-23EE-A93C-17B5-E8C3DB191ECF}"/>
              </a:ext>
            </a:extLst>
          </p:cNvPr>
          <p:cNvSpPr/>
          <p:nvPr/>
        </p:nvSpPr>
        <p:spPr>
          <a:xfrm>
            <a:off x="5632926" y="3324719"/>
            <a:ext cx="1368106" cy="1368106"/>
          </a:xfrm>
          <a:prstGeom prst="mathPlu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0F914-582A-8F02-8A10-4E16C8004268}"/>
              </a:ext>
            </a:extLst>
          </p:cNvPr>
          <p:cNvSpPr txBox="1"/>
          <p:nvPr/>
        </p:nvSpPr>
        <p:spPr>
          <a:xfrm>
            <a:off x="6095996" y="544077"/>
            <a:ext cx="2236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000">
                <a:latin typeface="Aharoni" panose="02010803020104030203" pitchFamily="2" charset="-79"/>
                <a:cs typeface="Aharoni" panose="02010803020104030203" pitchFamily="2" charset="-79"/>
              </a:rPr>
              <a:t>Using MATLAB</a:t>
            </a:r>
            <a:r>
              <a:rPr lang="en-US" sz="280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357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BC4089B-789C-4BE3-9ACA-CE4918715630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4C7D1-DFD1-B444-202D-7ECEE41BCE01}"/>
              </a:ext>
            </a:extLst>
          </p:cNvPr>
          <p:cNvSpPr txBox="1">
            <a:spLocks/>
          </p:cNvSpPr>
          <p:nvPr/>
        </p:nvSpPr>
        <p:spPr>
          <a:xfrm>
            <a:off x="1074643" y="320732"/>
            <a:ext cx="9248933" cy="829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b="1">
                <a:latin typeface="Congenial Black" panose="02000503040000020004" pitchFamily="2" charset="0"/>
                <a:cs typeface="TH SarabunPSK" panose="020B0500040200020003" pitchFamily="34" charset="-34"/>
              </a:rPr>
              <a:t>The circumplex model of emotion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04ECC-CC85-AF72-F06A-F8480959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503" y="1522520"/>
            <a:ext cx="5534994" cy="4105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F5825B-6975-C7F5-A23C-E0472D8EEAD4}"/>
              </a:ext>
            </a:extLst>
          </p:cNvPr>
          <p:cNvSpPr txBox="1"/>
          <p:nvPr/>
        </p:nvSpPr>
        <p:spPr>
          <a:xfrm>
            <a:off x="4667352" y="5853761"/>
            <a:ext cx="28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</a:rPr>
              <a:t>(Russell, 1980)</a:t>
            </a:r>
          </a:p>
        </p:txBody>
      </p:sp>
    </p:spTree>
    <p:extLst>
      <p:ext uri="{BB962C8B-B14F-4D97-AF65-F5344CB8AC3E}">
        <p14:creationId xmlns:p14="http://schemas.microsoft.com/office/powerpoint/2010/main" val="320605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nker">
            <a:hlinkClick r:id="" action="ppaction://media"/>
            <a:extLst>
              <a:ext uri="{FF2B5EF4-FFF2-40B4-BE49-F238E27FC236}">
                <a16:creationId xmlns:a16="http://schemas.microsoft.com/office/drawing/2014/main" id="{D37452BC-289A-F78F-C927-BB9D77754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192" y="1742532"/>
            <a:ext cx="3345247" cy="3324054"/>
          </a:xfrm>
          <a:prstGeom prst="rect">
            <a:avLst/>
          </a:prstGeom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61543ABB-4AD2-EA21-EF71-5DDDA57C54F3}"/>
              </a:ext>
            </a:extLst>
          </p:cNvPr>
          <p:cNvSpPr txBox="1">
            <a:spLocks/>
          </p:cNvSpPr>
          <p:nvPr/>
        </p:nvSpPr>
        <p:spPr>
          <a:xfrm>
            <a:off x="757101" y="261235"/>
            <a:ext cx="4024450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FLANKER TASK</a:t>
            </a:r>
            <a:endParaRPr lang="en-US" sz="4300">
              <a:latin typeface="Congenial Black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C92C7C-BD83-5E37-E2E0-F9F43657B2CD}"/>
              </a:ext>
            </a:extLst>
          </p:cNvPr>
          <p:cNvSpPr/>
          <p:nvPr/>
        </p:nvSpPr>
        <p:spPr>
          <a:xfrm rot="5400000">
            <a:off x="273460" y="519934"/>
            <a:ext cx="674682" cy="183755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45DFB010-8376-DEE2-0B73-0DA81B085341}"/>
              </a:ext>
            </a:extLst>
          </p:cNvPr>
          <p:cNvSpPr txBox="1">
            <a:spLocks/>
          </p:cNvSpPr>
          <p:nvPr/>
        </p:nvSpPr>
        <p:spPr>
          <a:xfrm>
            <a:off x="7486702" y="981204"/>
            <a:ext cx="1298919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Hourglass </a:t>
            </a:r>
          </a:p>
        </p:txBody>
      </p:sp>
      <p:pic>
        <p:nvPicPr>
          <p:cNvPr id="79" name="Picture 78" descr="A black dot in a grey background&#10;&#10;Description automatically generated">
            <a:extLst>
              <a:ext uri="{FF2B5EF4-FFF2-40B4-BE49-F238E27FC236}">
                <a16:creationId xmlns:a16="http://schemas.microsoft.com/office/drawing/2014/main" id="{A2440509-8A19-69C7-7554-BAA7E3B977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7" y="1474650"/>
            <a:ext cx="1618045" cy="1584521"/>
          </a:xfrm>
          <a:prstGeom prst="rect">
            <a:avLst/>
          </a:prstGeom>
        </p:spPr>
      </p:pic>
      <p:pic>
        <p:nvPicPr>
          <p:cNvPr id="80" name="Picture 79" descr="A person's face with a small dot&#10;&#10;Description automatically generated">
            <a:extLst>
              <a:ext uri="{FF2B5EF4-FFF2-40B4-BE49-F238E27FC236}">
                <a16:creationId xmlns:a16="http://schemas.microsoft.com/office/drawing/2014/main" id="{0481F937-1845-8A64-83B6-8F591DCDF6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04" y="1480729"/>
            <a:ext cx="1554530" cy="1579205"/>
          </a:xfrm>
          <a:prstGeom prst="rect">
            <a:avLst/>
          </a:prstGeom>
        </p:spPr>
      </p:pic>
      <p:pic>
        <p:nvPicPr>
          <p:cNvPr id="81" name="Picture 80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CEA926B1-755C-2408-580B-47997787C4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57" y="1474650"/>
            <a:ext cx="1658171" cy="1584521"/>
          </a:xfrm>
          <a:prstGeom prst="rect">
            <a:avLst/>
          </a:prstGeom>
        </p:spPr>
      </p:pic>
      <p:pic>
        <p:nvPicPr>
          <p:cNvPr id="82" name="Picture 81" descr="A gold medal with a star and red ribbon&#10;&#10;Description automatically generated">
            <a:extLst>
              <a:ext uri="{FF2B5EF4-FFF2-40B4-BE49-F238E27FC236}">
                <a16:creationId xmlns:a16="http://schemas.microsoft.com/office/drawing/2014/main" id="{40E96D0C-ACCD-699B-A193-969455CF4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7" y="4034385"/>
            <a:ext cx="1651294" cy="1584522"/>
          </a:xfrm>
          <a:prstGeom prst="rect">
            <a:avLst/>
          </a:prstGeom>
        </p:spPr>
      </p:pic>
      <p:pic>
        <p:nvPicPr>
          <p:cNvPr id="83" name="Picture 82" descr="A white and pink hexagon with a black center&#10;&#10;Description automatically generated">
            <a:extLst>
              <a:ext uri="{FF2B5EF4-FFF2-40B4-BE49-F238E27FC236}">
                <a16:creationId xmlns:a16="http://schemas.microsoft.com/office/drawing/2014/main" id="{349B50A4-41BE-E781-C648-A59C18C730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32" y="4034385"/>
            <a:ext cx="1630317" cy="1584522"/>
          </a:xfrm>
          <a:prstGeom prst="rect">
            <a:avLst/>
          </a:prstGeom>
        </p:spPr>
      </p:pic>
      <p:pic>
        <p:nvPicPr>
          <p:cNvPr id="84" name="Picture 83" descr="A blue and white clock with a black clock and a white clock on a gray background&#10;&#10;Description automatically generated">
            <a:extLst>
              <a:ext uri="{FF2B5EF4-FFF2-40B4-BE49-F238E27FC236}">
                <a16:creationId xmlns:a16="http://schemas.microsoft.com/office/drawing/2014/main" id="{94740C16-E049-9B61-BC96-35F0365838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40" y="4034385"/>
            <a:ext cx="1616149" cy="1584522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6B3E2695-AD58-117D-FDBE-6B1A698F1657}"/>
              </a:ext>
            </a:extLst>
          </p:cNvPr>
          <p:cNvSpPr/>
          <p:nvPr/>
        </p:nvSpPr>
        <p:spPr>
          <a:xfrm>
            <a:off x="1479254" y="2143507"/>
            <a:ext cx="294932" cy="29299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0454EAB-CD8D-B01D-345E-F6D3F18A92B6}"/>
              </a:ext>
            </a:extLst>
          </p:cNvPr>
          <p:cNvSpPr/>
          <p:nvPr/>
        </p:nvSpPr>
        <p:spPr>
          <a:xfrm>
            <a:off x="4591683" y="1973701"/>
            <a:ext cx="602895" cy="59893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7FE25F2-28DC-4CE1-F5D2-0197C3F088CA}"/>
              </a:ext>
            </a:extLst>
          </p:cNvPr>
          <p:cNvSpPr/>
          <p:nvPr/>
        </p:nvSpPr>
        <p:spPr>
          <a:xfrm>
            <a:off x="6466336" y="1742532"/>
            <a:ext cx="380260" cy="37776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ABC03EA-C3A5-C937-AED9-EB039C6EB5F9}"/>
              </a:ext>
            </a:extLst>
          </p:cNvPr>
          <p:cNvSpPr/>
          <p:nvPr/>
        </p:nvSpPr>
        <p:spPr>
          <a:xfrm>
            <a:off x="7057678" y="1430247"/>
            <a:ext cx="380260" cy="37776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A3E3ACF-19C3-A949-F1BD-09B2F4E5312F}"/>
              </a:ext>
            </a:extLst>
          </p:cNvPr>
          <p:cNvCxnSpPr>
            <a:cxnSpLocks/>
            <a:stCxn id="82" idx="0"/>
            <a:endCxn id="81" idx="2"/>
          </p:cNvCxnSpPr>
          <p:nvPr/>
        </p:nvCxnSpPr>
        <p:spPr>
          <a:xfrm rot="5400000" flipH="1" flipV="1">
            <a:off x="3954611" y="760654"/>
            <a:ext cx="975214" cy="5572249"/>
          </a:xfrm>
          <a:prstGeom prst="bentConnector3">
            <a:avLst>
              <a:gd name="adj1" fmla="val 37303"/>
            </a:avLst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96BEB9F-46AC-A1D5-9733-921441CA8D05}"/>
              </a:ext>
            </a:extLst>
          </p:cNvPr>
          <p:cNvCxnSpPr>
            <a:cxnSpLocks/>
            <a:stCxn id="85" idx="3"/>
          </p:cNvCxnSpPr>
          <p:nvPr/>
        </p:nvCxnSpPr>
        <p:spPr>
          <a:xfrm flipH="1">
            <a:off x="1148478" y="2393595"/>
            <a:ext cx="373968" cy="79786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920AD79-C4B4-FCC0-90A7-AAA69D131AA6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4893131" y="1312869"/>
            <a:ext cx="149238" cy="66083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3076D48-F5A1-A43F-40B1-C7534686D930}"/>
              </a:ext>
            </a:extLst>
          </p:cNvPr>
          <p:cNvCxnSpPr>
            <a:cxnSpLocks/>
            <a:stCxn id="87" idx="0"/>
            <a:endCxn id="96" idx="2"/>
          </p:cNvCxnSpPr>
          <p:nvPr/>
        </p:nvCxnSpPr>
        <p:spPr>
          <a:xfrm flipH="1" flipV="1">
            <a:off x="6552583" y="1350536"/>
            <a:ext cx="103883" cy="3919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96CB63B-D1E5-518C-CE7A-EFA001F05FC8}"/>
              </a:ext>
            </a:extLst>
          </p:cNvPr>
          <p:cNvCxnSpPr>
            <a:cxnSpLocks/>
            <a:stCxn id="78" idx="1"/>
            <a:endCxn id="88" idx="0"/>
          </p:cNvCxnSpPr>
          <p:nvPr/>
        </p:nvCxnSpPr>
        <p:spPr>
          <a:xfrm flipH="1">
            <a:off x="7247808" y="1160868"/>
            <a:ext cx="238894" cy="26937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ubtitle 2">
            <a:extLst>
              <a:ext uri="{FF2B5EF4-FFF2-40B4-BE49-F238E27FC236}">
                <a16:creationId xmlns:a16="http://schemas.microsoft.com/office/drawing/2014/main" id="{A240979D-224E-D30C-F881-E498E7999FED}"/>
              </a:ext>
            </a:extLst>
          </p:cNvPr>
          <p:cNvSpPr txBox="1">
            <a:spLocks/>
          </p:cNvSpPr>
          <p:nvPr/>
        </p:nvSpPr>
        <p:spPr>
          <a:xfrm>
            <a:off x="256861" y="3235636"/>
            <a:ext cx="1390248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Focus point</a:t>
            </a:r>
          </a:p>
        </p:txBody>
      </p:sp>
      <p:sp>
        <p:nvSpPr>
          <p:cNvPr id="95" name="Subtitle 2">
            <a:extLst>
              <a:ext uri="{FF2B5EF4-FFF2-40B4-BE49-F238E27FC236}">
                <a16:creationId xmlns:a16="http://schemas.microsoft.com/office/drawing/2014/main" id="{D5EA9B47-2DC7-3093-FEE5-BDB9FDBA59CC}"/>
              </a:ext>
            </a:extLst>
          </p:cNvPr>
          <p:cNvSpPr txBox="1">
            <a:spLocks/>
          </p:cNvSpPr>
          <p:nvPr/>
        </p:nvSpPr>
        <p:spPr>
          <a:xfrm>
            <a:off x="4096639" y="1016736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Emotional face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9B678B5B-23FD-FFEF-FCA4-516BE1A0996D}"/>
              </a:ext>
            </a:extLst>
          </p:cNvPr>
          <p:cNvSpPr txBox="1">
            <a:spLocks/>
          </p:cNvSpPr>
          <p:nvPr/>
        </p:nvSpPr>
        <p:spPr>
          <a:xfrm>
            <a:off x="5667228" y="991209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Diamond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A0B10140-55A8-6183-996A-FF615824C792}"/>
              </a:ext>
            </a:extLst>
          </p:cNvPr>
          <p:cNvSpPr txBox="1">
            <a:spLocks/>
          </p:cNvSpPr>
          <p:nvPr/>
        </p:nvSpPr>
        <p:spPr>
          <a:xfrm>
            <a:off x="770739" y="5691361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Correct</a:t>
            </a:r>
          </a:p>
        </p:txBody>
      </p:sp>
      <p:sp>
        <p:nvSpPr>
          <p:cNvPr id="98" name="Subtitle 2">
            <a:extLst>
              <a:ext uri="{FF2B5EF4-FFF2-40B4-BE49-F238E27FC236}">
                <a16:creationId xmlns:a16="http://schemas.microsoft.com/office/drawing/2014/main" id="{825FAEB9-20AD-8877-B9AE-E62A91E11B90}"/>
              </a:ext>
            </a:extLst>
          </p:cNvPr>
          <p:cNvSpPr txBox="1">
            <a:spLocks/>
          </p:cNvSpPr>
          <p:nvPr/>
        </p:nvSpPr>
        <p:spPr>
          <a:xfrm>
            <a:off x="3544135" y="5691360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Incorrect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07802E17-A743-A8BB-16E1-FD3AF250503B}"/>
              </a:ext>
            </a:extLst>
          </p:cNvPr>
          <p:cNvSpPr txBox="1">
            <a:spLocks/>
          </p:cNvSpPr>
          <p:nvPr/>
        </p:nvSpPr>
        <p:spPr>
          <a:xfrm>
            <a:off x="6293901" y="5691359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Time out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B1CE52D-BA50-F803-6DE0-FC8367E532FE}"/>
              </a:ext>
            </a:extLst>
          </p:cNvPr>
          <p:cNvSpPr/>
          <p:nvPr/>
        </p:nvSpPr>
        <p:spPr>
          <a:xfrm>
            <a:off x="2609884" y="1875649"/>
            <a:ext cx="886619" cy="755500"/>
          </a:xfrm>
          <a:prstGeom prst="rightArrow">
            <a:avLst>
              <a:gd name="adj1" fmla="val 50449"/>
              <a:gd name="adj2" fmla="val 6713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59B0579D-66DB-6B4C-E4FB-4D6798B5392D}"/>
              </a:ext>
            </a:extLst>
          </p:cNvPr>
          <p:cNvSpPr/>
          <p:nvPr/>
        </p:nvSpPr>
        <p:spPr>
          <a:xfrm>
            <a:off x="5361207" y="1875649"/>
            <a:ext cx="886619" cy="755500"/>
          </a:xfrm>
          <a:prstGeom prst="rightArrow">
            <a:avLst>
              <a:gd name="adj1" fmla="val 50449"/>
              <a:gd name="adj2" fmla="val 6713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901A8DA-20E1-9CEF-20E7-E08E8BB9FB3A}"/>
              </a:ext>
            </a:extLst>
          </p:cNvPr>
          <p:cNvCxnSpPr>
            <a:endCxn id="83" idx="0"/>
          </p:cNvCxnSpPr>
          <p:nvPr/>
        </p:nvCxnSpPr>
        <p:spPr>
          <a:xfrm>
            <a:off x="4429490" y="3650553"/>
            <a:ext cx="1" cy="383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54A84D4-916F-720D-812D-C430EBB93A24}"/>
              </a:ext>
            </a:extLst>
          </p:cNvPr>
          <p:cNvCxnSpPr>
            <a:cxnSpLocks/>
          </p:cNvCxnSpPr>
          <p:nvPr/>
        </p:nvCxnSpPr>
        <p:spPr>
          <a:xfrm>
            <a:off x="7228633" y="3650553"/>
            <a:ext cx="6059" cy="383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9172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1443A8-D80F-7D36-F034-812380E55AAB}"/>
              </a:ext>
            </a:extLst>
          </p:cNvPr>
          <p:cNvSpPr/>
          <p:nvPr/>
        </p:nvSpPr>
        <p:spPr>
          <a:xfrm>
            <a:off x="8159876" y="4539722"/>
            <a:ext cx="3104187" cy="766682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pic>
        <p:nvPicPr>
          <p:cNvPr id="7" name="Picture 7" descr="A black and white image of a circle with many black diamonds&#10;&#10;Description automatically generated">
            <a:extLst>
              <a:ext uri="{FF2B5EF4-FFF2-40B4-BE49-F238E27FC236}">
                <a16:creationId xmlns:a16="http://schemas.microsoft.com/office/drawing/2014/main" id="{C231900D-18D5-F3FB-BA3A-EF94BEC9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37" y="1408707"/>
            <a:ext cx="2176585" cy="2126711"/>
          </a:xfrm>
          <a:prstGeom prst="rect">
            <a:avLst/>
          </a:prstGeom>
        </p:spPr>
      </p:pic>
      <p:pic>
        <p:nvPicPr>
          <p:cNvPr id="3" name="Picture 8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40F33C81-78D8-C5B7-BE28-03DBCDAE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37" y="3835661"/>
            <a:ext cx="2174909" cy="2123030"/>
          </a:xfrm>
          <a:prstGeom prst="rect">
            <a:avLst/>
          </a:prstGeom>
        </p:spPr>
      </p:pic>
      <p:pic>
        <p:nvPicPr>
          <p:cNvPr id="5" name="Picture 9" descr="A person&amp;#39;s face with a small dot&#10;&#10;Description automatically generated">
            <a:extLst>
              <a:ext uri="{FF2B5EF4-FFF2-40B4-BE49-F238E27FC236}">
                <a16:creationId xmlns:a16="http://schemas.microsoft.com/office/drawing/2014/main" id="{3784AB98-4461-9B7E-78ED-2F3D60D7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5" y="1370005"/>
            <a:ext cx="2071635" cy="21191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F9013F-91DB-C2BF-B268-6AA348BB0E1C}"/>
              </a:ext>
            </a:extLst>
          </p:cNvPr>
          <p:cNvSpPr txBox="1">
            <a:spLocks/>
          </p:cNvSpPr>
          <p:nvPr/>
        </p:nvSpPr>
        <p:spPr>
          <a:xfrm>
            <a:off x="8194127" y="4532262"/>
            <a:ext cx="2968201" cy="5865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5" descr="A black arrow pointing to the right&#10;&#10;Description automatically generated">
            <a:extLst>
              <a:ext uri="{FF2B5EF4-FFF2-40B4-BE49-F238E27FC236}">
                <a16:creationId xmlns:a16="http://schemas.microsoft.com/office/drawing/2014/main" id="{35A68178-FD59-2E79-9D36-D89B0E716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065" y="1898908"/>
            <a:ext cx="752511" cy="76674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AB36827-720E-1A34-A8B2-369CB3D4580C}"/>
              </a:ext>
            </a:extLst>
          </p:cNvPr>
          <p:cNvSpPr/>
          <p:nvPr/>
        </p:nvSpPr>
        <p:spPr>
          <a:xfrm>
            <a:off x="6201593" y="2203329"/>
            <a:ext cx="509953" cy="50660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9D4C3F-7DAA-ECB9-A822-910C30F18FD8}"/>
              </a:ext>
            </a:extLst>
          </p:cNvPr>
          <p:cNvCxnSpPr>
            <a:cxnSpLocks/>
          </p:cNvCxnSpPr>
          <p:nvPr/>
        </p:nvCxnSpPr>
        <p:spPr>
          <a:xfrm>
            <a:off x="6696946" y="2486484"/>
            <a:ext cx="387745" cy="4077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D20BE5-ED41-FF13-313B-683C6B5AB8CA}"/>
              </a:ext>
            </a:extLst>
          </p:cNvPr>
          <p:cNvSpPr txBox="1"/>
          <p:nvPr/>
        </p:nvSpPr>
        <p:spPr>
          <a:xfrm>
            <a:off x="7101299" y="2290506"/>
            <a:ext cx="204340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badi"/>
                <a:cs typeface="TH SarabunPSK"/>
              </a:rPr>
              <a:t>Target</a:t>
            </a:r>
            <a:endParaRPr lang="en-US" sz="2000">
              <a:latin typeface="Abadi"/>
              <a:cs typeface="TH SarabunPSK" panose="020B0500040200020003" pitchFamily="34" charset="-34"/>
            </a:endParaRPr>
          </a:p>
        </p:txBody>
      </p:sp>
      <p:pic>
        <p:nvPicPr>
          <p:cNvPr id="6" name="Picture 5" descr="A black arrow pointing to the right&#10;&#10;Description automatically generated">
            <a:extLst>
              <a:ext uri="{FF2B5EF4-FFF2-40B4-BE49-F238E27FC236}">
                <a16:creationId xmlns:a16="http://schemas.microsoft.com/office/drawing/2014/main" id="{CAC2ABF7-601F-7160-1EC6-8A22F7B36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157" y="4444770"/>
            <a:ext cx="752511" cy="7667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7E9152-1322-5759-EA8A-9A1F8D8D1EAD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>
            <a:off x="6711546" y="4913855"/>
            <a:ext cx="358547" cy="4884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CBC176-2A94-797D-E0D8-DDD57B87C677}"/>
              </a:ext>
            </a:extLst>
          </p:cNvPr>
          <p:cNvSpPr txBox="1"/>
          <p:nvPr/>
        </p:nvSpPr>
        <p:spPr>
          <a:xfrm>
            <a:off x="7070093" y="4718684"/>
            <a:ext cx="204340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badi"/>
                <a:cs typeface="TH SarabunPSK"/>
              </a:rPr>
              <a:t>Target</a:t>
            </a:r>
            <a:endParaRPr lang="en-US" sz="2000">
              <a:latin typeface="Abadi"/>
              <a:cs typeface="TH SarabunPSK" panose="020B0500040200020003" pitchFamily="34" charset="-3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579F85-C1EE-6880-7821-394D8E9D0732}"/>
              </a:ext>
            </a:extLst>
          </p:cNvPr>
          <p:cNvSpPr/>
          <p:nvPr/>
        </p:nvSpPr>
        <p:spPr>
          <a:xfrm>
            <a:off x="6201593" y="4660553"/>
            <a:ext cx="509953" cy="50660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9" descr="A person&amp;#39;s face with a small dot&#10;&#10;Description automatically generated">
            <a:extLst>
              <a:ext uri="{FF2B5EF4-FFF2-40B4-BE49-F238E27FC236}">
                <a16:creationId xmlns:a16="http://schemas.microsoft.com/office/drawing/2014/main" id="{DDD02F66-B1FE-4272-24BC-78B125C64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4" y="3839526"/>
            <a:ext cx="2071635" cy="21191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5651482-DCE3-D6FD-9C48-55142AF1455F}"/>
              </a:ext>
            </a:extLst>
          </p:cNvPr>
          <p:cNvSpPr txBox="1">
            <a:spLocks/>
          </p:cNvSpPr>
          <p:nvPr/>
        </p:nvSpPr>
        <p:spPr>
          <a:xfrm>
            <a:off x="7861865" y="1934908"/>
            <a:ext cx="3632724" cy="616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595CC6-CA9D-4B16-31C3-7017A92188AE}"/>
              </a:ext>
            </a:extLst>
          </p:cNvPr>
          <p:cNvSpPr txBox="1">
            <a:spLocks/>
          </p:cNvSpPr>
          <p:nvPr/>
        </p:nvSpPr>
        <p:spPr>
          <a:xfrm>
            <a:off x="465015" y="-131330"/>
            <a:ext cx="5080001" cy="1173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>
              <a:latin typeface="Congenial Black" panose="02000503040000020004" pitchFamily="2" charset="0"/>
              <a:cs typeface="TH SarabunPSK" panose="020B0500040200020003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3F6A9-E34A-FC17-007B-6FF5E84E5863}"/>
              </a:ext>
            </a:extLst>
          </p:cNvPr>
          <p:cNvSpPr txBox="1">
            <a:spLocks/>
          </p:cNvSpPr>
          <p:nvPr/>
        </p:nvSpPr>
        <p:spPr>
          <a:xfrm>
            <a:off x="702679" y="194155"/>
            <a:ext cx="3965114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Congenial Black"/>
                <a:cs typeface="TH SarabunPSK"/>
              </a:rPr>
              <a:t>CONGRUENCE</a:t>
            </a:r>
            <a:endParaRPr lang="en-US" sz="4400" b="1">
              <a:latin typeface="Congenial Black" panose="02000503040000020004" pitchFamily="2" charset="0"/>
              <a:cs typeface="TH SarabunPSK" panose="020B0500040200020003" pitchFamily="34" charset="-3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D474EA-2E24-0BB9-6FB9-4D85C5A446EA}"/>
              </a:ext>
            </a:extLst>
          </p:cNvPr>
          <p:cNvSpPr/>
          <p:nvPr/>
        </p:nvSpPr>
        <p:spPr>
          <a:xfrm>
            <a:off x="8190775" y="2134985"/>
            <a:ext cx="3104187" cy="766682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069E0-086A-43BF-BA50-29FCF31B5E8E}"/>
              </a:ext>
            </a:extLst>
          </p:cNvPr>
          <p:cNvSpPr txBox="1"/>
          <p:nvPr/>
        </p:nvSpPr>
        <p:spPr>
          <a:xfrm>
            <a:off x="8305789" y="2227498"/>
            <a:ext cx="2856539" cy="578882"/>
          </a:xfrm>
          <a:prstGeom prst="roundRect">
            <a:avLst/>
          </a:prstGeom>
          <a:solidFill>
            <a:srgbClr val="FFC3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“Congruent”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4F416-BC04-4A94-CA00-A82EB8D5D203}"/>
              </a:ext>
            </a:extLst>
          </p:cNvPr>
          <p:cNvSpPr txBox="1"/>
          <p:nvPr/>
        </p:nvSpPr>
        <p:spPr>
          <a:xfrm>
            <a:off x="8247487" y="4624413"/>
            <a:ext cx="2856539" cy="578882"/>
          </a:xfrm>
          <a:prstGeom prst="roundRect">
            <a:avLst/>
          </a:prstGeom>
          <a:solidFill>
            <a:srgbClr val="FFC305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“Incongruent”</a:t>
            </a:r>
            <a:endParaRPr lang="en-US" sz="2800" b="1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929E57-D58C-372B-77EB-8C0564F1AF81}"/>
              </a:ext>
            </a:extLst>
          </p:cNvPr>
          <p:cNvSpPr/>
          <p:nvPr/>
        </p:nvSpPr>
        <p:spPr>
          <a:xfrm>
            <a:off x="2448464" y="2160548"/>
            <a:ext cx="610620" cy="60660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EB8C8-0E61-9DA2-BE9A-B85F3F9E6491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059084" y="2463853"/>
            <a:ext cx="248785" cy="270502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20541C-A314-B1EC-8BE8-20F370A90108}"/>
              </a:ext>
            </a:extLst>
          </p:cNvPr>
          <p:cNvSpPr txBox="1"/>
          <p:nvPr/>
        </p:nvSpPr>
        <p:spPr>
          <a:xfrm>
            <a:off x="3181995" y="2734355"/>
            <a:ext cx="11372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badi"/>
                <a:cs typeface="TH SarabunPSK"/>
              </a:rPr>
              <a:t>Stimulus</a:t>
            </a:r>
            <a:endParaRPr lang="en-US" sz="2000">
              <a:latin typeface="Abadi"/>
              <a:cs typeface="TH SarabunPSK" panose="020B0500040200020003" pitchFamily="34" charset="-3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CC7175-B5A3-4E57-298F-9C33186F6A85}"/>
              </a:ext>
            </a:extLst>
          </p:cNvPr>
          <p:cNvSpPr/>
          <p:nvPr/>
        </p:nvSpPr>
        <p:spPr>
          <a:xfrm>
            <a:off x="2443436" y="4629488"/>
            <a:ext cx="610620" cy="60660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3CF62B-9EDE-F005-2C16-96493B857101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054056" y="4932793"/>
            <a:ext cx="248785" cy="270502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8F42A3-AD2F-7FCC-3FBC-13A5D1EEEA74}"/>
              </a:ext>
            </a:extLst>
          </p:cNvPr>
          <p:cNvSpPr txBox="1"/>
          <p:nvPr/>
        </p:nvSpPr>
        <p:spPr>
          <a:xfrm>
            <a:off x="3176967" y="5203295"/>
            <a:ext cx="11372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badi"/>
                <a:cs typeface="TH SarabunPSK"/>
              </a:rPr>
              <a:t>Stimulus</a:t>
            </a:r>
            <a:endParaRPr lang="en-US" sz="2000">
              <a:latin typeface="Abadi"/>
              <a:cs typeface="TH SarabunPSK" panose="020B0500040200020003" pitchFamily="34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B27077-1DDE-94D8-B176-9A46CF4B2694}"/>
              </a:ext>
            </a:extLst>
          </p:cNvPr>
          <p:cNvSpPr txBox="1"/>
          <p:nvPr/>
        </p:nvSpPr>
        <p:spPr>
          <a:xfrm>
            <a:off x="6096001" y="674672"/>
            <a:ext cx="391715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Abadi"/>
                <a:cs typeface="TH SarabunPSK"/>
              </a:rPr>
              <a:t>Other components called “flanker”</a:t>
            </a: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361F47CC-793E-0A62-E4F2-41F19157DC67}"/>
              </a:ext>
            </a:extLst>
          </p:cNvPr>
          <p:cNvSpPr/>
          <p:nvPr/>
        </p:nvSpPr>
        <p:spPr>
          <a:xfrm rot="5400000">
            <a:off x="5420458" y="476943"/>
            <a:ext cx="420624" cy="1966780"/>
          </a:xfrm>
          <a:prstGeom prst="leftBracket">
            <a:avLst>
              <a:gd name="adj" fmla="val 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B85456A-8BC4-1C3A-1124-A9EC36462E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76386" y="822156"/>
            <a:ext cx="373998" cy="465231"/>
          </a:xfrm>
          <a:prstGeom prst="bentConnector4">
            <a:avLst>
              <a:gd name="adj1" fmla="val -1911"/>
              <a:gd name="adj2" fmla="val 433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2C6DE72-0E66-3740-1E8D-BF78945E6A4B}"/>
              </a:ext>
            </a:extLst>
          </p:cNvPr>
          <p:cNvSpPr/>
          <p:nvPr/>
        </p:nvSpPr>
        <p:spPr>
          <a:xfrm rot="5400000">
            <a:off x="273460" y="519934"/>
            <a:ext cx="674682" cy="183755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7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9C6804-3F9E-1BAD-3F9B-79ED2DF1C570}"/>
              </a:ext>
            </a:extLst>
          </p:cNvPr>
          <p:cNvSpPr txBox="1">
            <a:spLocks/>
          </p:cNvSpPr>
          <p:nvPr/>
        </p:nvSpPr>
        <p:spPr>
          <a:xfrm>
            <a:off x="587243" y="68185"/>
            <a:ext cx="5373960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b="1">
                <a:latin typeface="Congenial Black" panose="02000503040000020004" pitchFamily="2" charset="0"/>
                <a:cs typeface="TH SarabunPSK" panose="020B0500040200020003" pitchFamily="34" charset="-34"/>
              </a:rPr>
              <a:t>RESEARCH</a:t>
            </a:r>
            <a:r>
              <a:rPr lang="en-US" sz="3200" b="1">
                <a:latin typeface="Congenial Black" panose="02000503040000020004" pitchFamily="2" charset="0"/>
                <a:cs typeface="TH SarabunPSK" panose="020B0500040200020003" pitchFamily="34" charset="-34"/>
              </a:rPr>
              <a:t> </a:t>
            </a:r>
            <a:r>
              <a:rPr lang="en-US" sz="4100" b="1">
                <a:latin typeface="Congenial Black" panose="02000503040000020004" pitchFamily="2" charset="0"/>
                <a:cs typeface="TH SarabunPSK" panose="020B0500040200020003" pitchFamily="34" charset="-34"/>
              </a:rPr>
              <a:t>QUESTION</a:t>
            </a:r>
            <a:r>
              <a:rPr lang="en-US" sz="3200" b="1">
                <a:latin typeface="Congenial Black" panose="02000503040000020004" pitchFamily="2" charset="0"/>
                <a:cs typeface="TH SarabunPSK" panose="020B0500040200020003" pitchFamily="34" charset="-34"/>
              </a:rPr>
              <a:t> 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B121FB57-ADAF-EF16-39A8-D402EECF9126}"/>
              </a:ext>
            </a:extLst>
          </p:cNvPr>
          <p:cNvSpPr/>
          <p:nvPr/>
        </p:nvSpPr>
        <p:spPr>
          <a:xfrm>
            <a:off x="0" y="4945031"/>
            <a:ext cx="9633858" cy="1582091"/>
          </a:xfrm>
          <a:prstGeom prst="homePlat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A301C9-91B0-1098-7C89-BB06B552ECD7}"/>
              </a:ext>
            </a:extLst>
          </p:cNvPr>
          <p:cNvSpPr txBox="1"/>
          <p:nvPr/>
        </p:nvSpPr>
        <p:spPr>
          <a:xfrm>
            <a:off x="442914" y="5534383"/>
            <a:ext cx="8296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“ TO STUDY RELATIONS BETWEEN ENVIRONMENTAL SOUND AND EMOTIONAL-ATTENTION PROCESSING ”</a:t>
            </a:r>
            <a:endParaRPr lang="th-TH" sz="24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6701482-ED4D-43B3-3BA8-1F89D995DD18}"/>
              </a:ext>
            </a:extLst>
          </p:cNvPr>
          <p:cNvSpPr/>
          <p:nvPr/>
        </p:nvSpPr>
        <p:spPr>
          <a:xfrm>
            <a:off x="916998" y="1031013"/>
            <a:ext cx="10358004" cy="2959108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FF811D-FC80-DB9C-5B77-7F0A12D81534}"/>
              </a:ext>
            </a:extLst>
          </p:cNvPr>
          <p:cNvSpPr/>
          <p:nvPr/>
        </p:nvSpPr>
        <p:spPr>
          <a:xfrm>
            <a:off x="1033218" y="1173610"/>
            <a:ext cx="7492834" cy="2673914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9D13D81-D459-AF26-5C3B-4CB71A934FDA}"/>
              </a:ext>
            </a:extLst>
          </p:cNvPr>
          <p:cNvSpPr/>
          <p:nvPr/>
        </p:nvSpPr>
        <p:spPr>
          <a:xfrm>
            <a:off x="3394954" y="2046043"/>
            <a:ext cx="385843" cy="436216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671981D1-89DE-EC2E-8B1B-8ADCF0D1F28A}"/>
              </a:ext>
            </a:extLst>
          </p:cNvPr>
          <p:cNvSpPr/>
          <p:nvPr/>
        </p:nvSpPr>
        <p:spPr>
          <a:xfrm>
            <a:off x="5778473" y="2082394"/>
            <a:ext cx="385843" cy="436216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51419-65FF-5A22-9806-5F4F20EBEDF5}"/>
              </a:ext>
            </a:extLst>
          </p:cNvPr>
          <p:cNvSpPr txBox="1"/>
          <p:nvPr/>
        </p:nvSpPr>
        <p:spPr>
          <a:xfrm>
            <a:off x="930736" y="3204561"/>
            <a:ext cx="292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Environmental sound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6365E5-8C68-81FC-2958-585D8185AB5A}"/>
              </a:ext>
            </a:extLst>
          </p:cNvPr>
          <p:cNvSpPr txBox="1"/>
          <p:nvPr/>
        </p:nvSpPr>
        <p:spPr>
          <a:xfrm>
            <a:off x="3730179" y="3198104"/>
            <a:ext cx="213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State anxiety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AD4CB-1294-DC4E-DECE-30DE0ADAFEF5}"/>
              </a:ext>
            </a:extLst>
          </p:cNvPr>
          <p:cNvSpPr txBox="1"/>
          <p:nvPr/>
        </p:nvSpPr>
        <p:spPr>
          <a:xfrm>
            <a:off x="5886925" y="3201193"/>
            <a:ext cx="2541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Emotional-attention processing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1DEF6C6-2772-A8DE-ADF6-226A0164A9D8}"/>
              </a:ext>
            </a:extLst>
          </p:cNvPr>
          <p:cNvGrpSpPr/>
          <p:nvPr/>
        </p:nvGrpSpPr>
        <p:grpSpPr>
          <a:xfrm>
            <a:off x="1574645" y="1464423"/>
            <a:ext cx="1642946" cy="1599457"/>
            <a:chOff x="1574645" y="1565007"/>
            <a:chExt cx="1642946" cy="159945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1B071C-512E-A60C-BE83-B2CC41CD9C36}"/>
                </a:ext>
              </a:extLst>
            </p:cNvPr>
            <p:cNvSpPr/>
            <p:nvPr/>
          </p:nvSpPr>
          <p:spPr>
            <a:xfrm>
              <a:off x="1574645" y="1565007"/>
              <a:ext cx="1642946" cy="15994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26" name="Picture 2" descr="Noise - Free miscellaneous icons">
              <a:extLst>
                <a:ext uri="{FF2B5EF4-FFF2-40B4-BE49-F238E27FC236}">
                  <a16:creationId xmlns:a16="http://schemas.microsoft.com/office/drawing/2014/main" id="{06313370-497F-1A9E-7CE1-BFF3F8432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888" y="1845342"/>
              <a:ext cx="1201116" cy="1169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A0E43E6-A4AE-625D-9238-9F03E7795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0833" y1="56863" x2="60833" y2="56863"/>
                        <a14:foregroundMark x1="71250" y1="44314" x2="71250" y2="44314"/>
                        <a14:foregroundMark x1="77917" y1="54902" x2="77917" y2="54902"/>
                        <a14:foregroundMark x1="76250" y1="36078" x2="76250" y2="36078"/>
                        <a14:foregroundMark x1="45417" y1="30588" x2="45417" y2="30588"/>
                        <a14:foregroundMark x1="20000" y1="38824" x2="20000" y2="38824"/>
                        <a14:foregroundMark x1="26667" y1="45882" x2="26667" y2="45882"/>
                        <a14:foregroundMark x1="35417" y1="45882" x2="35417" y2="45882"/>
                        <a14:foregroundMark x1="37083" y1="53333" x2="37083" y2="53333"/>
                        <a14:foregroundMark x1="35000" y1="56863" x2="35000" y2="56863"/>
                        <a14:foregroundMark x1="48333" y1="58824" x2="48333" y2="58824"/>
                        <a14:foregroundMark x1="48750" y1="63922" x2="48750" y2="63922"/>
                        <a14:foregroundMark x1="51667" y1="68627" x2="51667" y2="68627"/>
                        <a14:foregroundMark x1="57083" y1="73725" x2="57083" y2="73725"/>
                        <a14:foregroundMark x1="57083" y1="78039" x2="57083" y2="78039"/>
                        <a14:foregroundMark x1="57500" y1="81176" x2="57500" y2="81176"/>
                        <a14:foregroundMark x1="57917" y1="86667" x2="57917" y2="86667"/>
                        <a14:foregroundMark x1="62917" y1="86667" x2="62917" y2="86667"/>
                        <a14:foregroundMark x1="57500" y1="72157" x2="57500" y2="72157"/>
                        <a14:foregroundMark x1="53333" y1="58824" x2="53333" y2="58824"/>
                        <a14:foregroundMark x1="67917" y1="55686" x2="67917" y2="55686"/>
                        <a14:foregroundMark x1="77083" y1="56078" x2="77083" y2="56078"/>
                        <a14:foregroundMark x1="69167" y1="43529" x2="67500" y2="43529"/>
                        <a14:foregroundMark x1="51250" y1="42353" x2="51250" y2="42353"/>
                        <a14:foregroundMark x1="36250" y1="38039" x2="36250" y2="38039"/>
                        <a14:foregroundMark x1="32083" y1="38039" x2="32083" y2="38039"/>
                        <a14:foregroundMark x1="32500" y1="30588" x2="32500" y2="305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5588" y="1031013"/>
            <a:ext cx="2448737" cy="260178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0758854-1579-A54B-3401-622F1BA88DB3}"/>
              </a:ext>
            </a:extLst>
          </p:cNvPr>
          <p:cNvSpPr txBox="1"/>
          <p:nvPr/>
        </p:nvSpPr>
        <p:spPr>
          <a:xfrm>
            <a:off x="9119452" y="3348940"/>
            <a:ext cx="1454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badi" panose="020B0604020104020204" pitchFamily="34" charset="0"/>
                <a:cs typeface="Aharoni" panose="02010803020104030203" pitchFamily="2" charset="-79"/>
              </a:rPr>
              <a:t>Amygdala</a:t>
            </a:r>
            <a:endParaRPr lang="th-TH" sz="2000" b="1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E245F22-D8EA-FEA5-3B1E-4F68CD6883C9}"/>
              </a:ext>
            </a:extLst>
          </p:cNvPr>
          <p:cNvSpPr/>
          <p:nvPr/>
        </p:nvSpPr>
        <p:spPr>
          <a:xfrm>
            <a:off x="9551993" y="2260420"/>
            <a:ext cx="236637" cy="250147"/>
          </a:xfrm>
          <a:prstGeom prst="ellipse">
            <a:avLst/>
          </a:prstGeom>
          <a:solidFill>
            <a:srgbClr val="FF0000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pic>
        <p:nvPicPr>
          <p:cNvPr id="52" name="Picture 51" descr="A cartoon of a child with question marks above his head&#10;&#10;Description automatically generated">
            <a:extLst>
              <a:ext uri="{FF2B5EF4-FFF2-40B4-BE49-F238E27FC236}">
                <a16:creationId xmlns:a16="http://schemas.microsoft.com/office/drawing/2014/main" id="{DD36F2F2-B153-C5BC-3822-E590717253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167" y1="23981" x2="49167" y2="23981"/>
                        <a14:foregroundMark x1="48854" y1="28796" x2="48854" y2="28796"/>
                        <a14:foregroundMark x1="50573" y1="28796" x2="50573" y2="28796"/>
                        <a14:foregroundMark x1="51563" y1="24907" x2="51563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52" t="18247" r="38314" b="9316"/>
          <a:stretch/>
        </p:blipFill>
        <p:spPr>
          <a:xfrm>
            <a:off x="9946076" y="3627263"/>
            <a:ext cx="2157310" cy="3091483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39C2450-B88D-9C59-6189-CF90F663A2F7}"/>
              </a:ext>
            </a:extLst>
          </p:cNvPr>
          <p:cNvGrpSpPr/>
          <p:nvPr/>
        </p:nvGrpSpPr>
        <p:grpSpPr>
          <a:xfrm>
            <a:off x="2104284" y="3565395"/>
            <a:ext cx="8109064" cy="1292613"/>
            <a:chOff x="2146965" y="3666396"/>
            <a:chExt cx="8109064" cy="1029046"/>
          </a:xfrm>
        </p:grpSpPr>
        <p:sp>
          <p:nvSpPr>
            <p:cNvPr id="47" name="Arrow: Up 46">
              <a:extLst>
                <a:ext uri="{FF2B5EF4-FFF2-40B4-BE49-F238E27FC236}">
                  <a16:creationId xmlns:a16="http://schemas.microsoft.com/office/drawing/2014/main" id="{8419A3A7-509D-C64F-ECCD-43280B67E04D}"/>
                </a:ext>
              </a:extLst>
            </p:cNvPr>
            <p:cNvSpPr/>
            <p:nvPr/>
          </p:nvSpPr>
          <p:spPr>
            <a:xfrm>
              <a:off x="2146965" y="3666396"/>
              <a:ext cx="573024" cy="780561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803D80F-DAB5-DFBB-B6A2-22246FA90C05}"/>
                </a:ext>
              </a:extLst>
            </p:cNvPr>
            <p:cNvSpPr/>
            <p:nvPr/>
          </p:nvSpPr>
          <p:spPr>
            <a:xfrm>
              <a:off x="2292105" y="4420949"/>
              <a:ext cx="7833696" cy="27449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Arrow: Up 49">
              <a:extLst>
                <a:ext uri="{FF2B5EF4-FFF2-40B4-BE49-F238E27FC236}">
                  <a16:creationId xmlns:a16="http://schemas.microsoft.com/office/drawing/2014/main" id="{19C53250-DF1B-5E56-373C-FC80FDB57C4E}"/>
                </a:ext>
              </a:extLst>
            </p:cNvPr>
            <p:cNvSpPr/>
            <p:nvPr/>
          </p:nvSpPr>
          <p:spPr>
            <a:xfrm>
              <a:off x="9717429" y="3840356"/>
              <a:ext cx="538600" cy="590633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4CFC2BD-049A-EE53-A55F-82924A2421F8}"/>
              </a:ext>
            </a:extLst>
          </p:cNvPr>
          <p:cNvSpPr txBox="1"/>
          <p:nvPr/>
        </p:nvSpPr>
        <p:spPr>
          <a:xfrm>
            <a:off x="5961203" y="3977723"/>
            <a:ext cx="760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atin typeface="Congenial Black" panose="02000503040000020004" pitchFamily="2" charset="0"/>
                <a:cs typeface="Aharoni" panose="02010803020104030203" pitchFamily="2" charset="-79"/>
              </a:rPr>
              <a:t>?</a:t>
            </a:r>
            <a:endParaRPr lang="th-TH" sz="1200" b="1">
              <a:latin typeface="Congenial Black" panose="02000503040000020004" pitchFamily="2" charset="0"/>
              <a:cs typeface="TH SarabunPSK" panose="020B05000402000200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55246-C2E5-65BC-EBC4-F59609033835}"/>
              </a:ext>
            </a:extLst>
          </p:cNvPr>
          <p:cNvGrpSpPr/>
          <p:nvPr/>
        </p:nvGrpSpPr>
        <p:grpSpPr>
          <a:xfrm>
            <a:off x="6341681" y="1464423"/>
            <a:ext cx="1766487" cy="1795828"/>
            <a:chOff x="6341681" y="1565007"/>
            <a:chExt cx="1766487" cy="179582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855EFC-4423-FA24-63AA-5DCF686BE0F0}"/>
                </a:ext>
              </a:extLst>
            </p:cNvPr>
            <p:cNvSpPr/>
            <p:nvPr/>
          </p:nvSpPr>
          <p:spPr>
            <a:xfrm>
              <a:off x="6341681" y="1565007"/>
              <a:ext cx="1642946" cy="15994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BE7C8C-CCB0-C10F-22F4-E4F2A2D02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5707" y="1661375"/>
              <a:ext cx="1087742" cy="1058949"/>
            </a:xfrm>
            <a:prstGeom prst="rect">
              <a:avLst/>
            </a:prstGeom>
          </p:spPr>
        </p:pic>
        <p:pic>
          <p:nvPicPr>
            <p:cNvPr id="22" name="Picture 21" descr="A person sitting on a stack of books&#10;&#10;Description automatically generated">
              <a:extLst>
                <a:ext uri="{FF2B5EF4-FFF2-40B4-BE49-F238E27FC236}">
                  <a16:creationId xmlns:a16="http://schemas.microsoft.com/office/drawing/2014/main" id="{940FD45E-D707-D595-FE04-82AE52113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146" y1="54259" x2="41146" y2="54259"/>
                          <a14:foregroundMark x1="46146" y1="53704" x2="46146" y2="53704"/>
                          <a14:foregroundMark x1="44271" y1="53333" x2="44271" y2="53333"/>
                          <a14:foregroundMark x1="42031" y1="52778" x2="42031" y2="52778"/>
                          <a14:foregroundMark x1="42031" y1="52778" x2="42031" y2="52778"/>
                          <a14:foregroundMark x1="42031" y1="52778" x2="42031" y2="52778"/>
                          <a14:foregroundMark x1="39063" y1="53056" x2="39063" y2="53056"/>
                          <a14:foregroundMark x1="39063" y1="53056" x2="39063" y2="53056"/>
                          <a14:foregroundMark x1="39740" y1="56111" x2="39740" y2="56111"/>
                          <a14:foregroundMark x1="48594" y1="63519" x2="48594" y2="63519"/>
                          <a14:foregroundMark x1="48750" y1="63519" x2="48750" y2="63519"/>
                          <a14:foregroundMark x1="60677" y1="63519" x2="60677" y2="63519"/>
                          <a14:foregroundMark x1="60677" y1="63519" x2="60677" y2="63519"/>
                          <a14:foregroundMark x1="59844" y1="63241" x2="59844" y2="63241"/>
                          <a14:foregroundMark x1="59844" y1="63241" x2="59844" y2="63241"/>
                          <a14:foregroundMark x1="59844" y1="63241" x2="59844" y2="63241"/>
                          <a14:foregroundMark x1="54115" y1="30648" x2="54115" y2="30648"/>
                          <a14:foregroundMark x1="46667" y1="72407" x2="46667" y2="72407"/>
                          <a14:foregroundMark x1="55313" y1="85000" x2="55313" y2="85000"/>
                          <a14:foregroundMark x1="55156" y1="88704" x2="55156" y2="88704"/>
                          <a14:foregroundMark x1="58281" y1="84444" x2="58281" y2="84444"/>
                          <a14:foregroundMark x1="58281" y1="84444" x2="58281" y2="84444"/>
                          <a14:foregroundMark x1="61563" y1="84722" x2="61563" y2="8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1" r="28541"/>
            <a:stretch/>
          </p:blipFill>
          <p:spPr>
            <a:xfrm>
              <a:off x="6899044" y="1774455"/>
              <a:ext cx="1209124" cy="158638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B11F96-8287-5E91-D7DA-8D0CDCAF0223}"/>
              </a:ext>
            </a:extLst>
          </p:cNvPr>
          <p:cNvGrpSpPr/>
          <p:nvPr/>
        </p:nvGrpSpPr>
        <p:grpSpPr>
          <a:xfrm>
            <a:off x="3867690" y="1464423"/>
            <a:ext cx="1811717" cy="1610295"/>
            <a:chOff x="3867690" y="1565007"/>
            <a:chExt cx="1811717" cy="1610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2C98404-55F7-8E01-0EEE-62D119928B2D}"/>
                </a:ext>
              </a:extLst>
            </p:cNvPr>
            <p:cNvSpPr/>
            <p:nvPr/>
          </p:nvSpPr>
          <p:spPr>
            <a:xfrm>
              <a:off x="3958162" y="1565007"/>
              <a:ext cx="1642946" cy="15994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7C354C-CDDB-3A3D-DCDE-0FB44DC69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4753" t="14240" r="21925" b="8401"/>
            <a:stretch/>
          </p:blipFill>
          <p:spPr>
            <a:xfrm>
              <a:off x="3867690" y="1626737"/>
              <a:ext cx="1811717" cy="154856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004628-AE73-3795-2557-1EC37A32558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4D9A4A-E903-BE7F-2E53-D10139712B29}"/>
              </a:ext>
            </a:extLst>
          </p:cNvPr>
          <p:cNvSpPr txBox="1">
            <a:spLocks/>
          </p:cNvSpPr>
          <p:nvPr/>
        </p:nvSpPr>
        <p:spPr>
          <a:xfrm>
            <a:off x="309446" y="4775033"/>
            <a:ext cx="3193554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Congenial Black" panose="02000503040000020004" pitchFamily="2" charset="0"/>
                <a:cs typeface="TH SarabunPSK" panose="020B0500040200020003" pitchFamily="34" charset="-34"/>
              </a:rPr>
              <a:t>OBJECTIVE</a:t>
            </a:r>
          </a:p>
        </p:txBody>
      </p:sp>
      <p:sp>
        <p:nvSpPr>
          <p:cNvPr id="5" name="Zhang">
            <a:extLst>
              <a:ext uri="{FF2B5EF4-FFF2-40B4-BE49-F238E27FC236}">
                <a16:creationId xmlns:a16="http://schemas.microsoft.com/office/drawing/2014/main" id="{BCEA0D19-86E9-AF4A-9999-FF55821B8F25}"/>
              </a:ext>
            </a:extLst>
          </p:cNvPr>
          <p:cNvSpPr txBox="1"/>
          <p:nvPr/>
        </p:nvSpPr>
        <p:spPr>
          <a:xfrm>
            <a:off x="6179012" y="1195460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(Zhang et al., 2016)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Zhang">
            <a:extLst>
              <a:ext uri="{FF2B5EF4-FFF2-40B4-BE49-F238E27FC236}">
                <a16:creationId xmlns:a16="http://schemas.microsoft.com/office/drawing/2014/main" id="{65D60301-1172-9509-5CC3-05AE2247BA17}"/>
              </a:ext>
            </a:extLst>
          </p:cNvPr>
          <p:cNvSpPr txBox="1"/>
          <p:nvPr/>
        </p:nvSpPr>
        <p:spPr>
          <a:xfrm>
            <a:off x="1420156" y="1166895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(Bishop et al., 2008)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Zhang">
            <a:extLst>
              <a:ext uri="{FF2B5EF4-FFF2-40B4-BE49-F238E27FC236}">
                <a16:creationId xmlns:a16="http://schemas.microsoft.com/office/drawing/2014/main" id="{62611BD1-B7FD-F145-6E28-A36EEEA2423C}"/>
              </a:ext>
            </a:extLst>
          </p:cNvPr>
          <p:cNvSpPr txBox="1"/>
          <p:nvPr/>
        </p:nvSpPr>
        <p:spPr>
          <a:xfrm>
            <a:off x="3713022" y="1186252"/>
            <a:ext cx="216437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latin typeface="Abadi"/>
                <a:cs typeface="TH SarabunPSK"/>
              </a:rPr>
              <a:t>(Standing et al., 1980)</a:t>
            </a:r>
            <a:endParaRPr lang="en-US" sz="1200">
              <a:latin typeface="Abadi"/>
              <a:cs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243229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8E0C9D7-F845-D3DD-FEF4-097091ED1224}"/>
              </a:ext>
            </a:extLst>
          </p:cNvPr>
          <p:cNvSpPr/>
          <p:nvPr/>
        </p:nvSpPr>
        <p:spPr>
          <a:xfrm rot="5400000">
            <a:off x="500617" y="453763"/>
            <a:ext cx="673383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99D803-D9BA-C308-D8DE-B6C1BEC41CDB}"/>
              </a:ext>
            </a:extLst>
          </p:cNvPr>
          <p:cNvSpPr txBox="1">
            <a:spLocks/>
          </p:cNvSpPr>
          <p:nvPr/>
        </p:nvSpPr>
        <p:spPr>
          <a:xfrm>
            <a:off x="1000852" y="267272"/>
            <a:ext cx="7706791" cy="6117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Flanker task condition</a:t>
            </a:r>
            <a:endParaRPr lang="en-US" sz="4300">
              <a:latin typeface="Congenial Black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F9D0559-A2F2-148D-14D8-4D6012020856}"/>
              </a:ext>
            </a:extLst>
          </p:cNvPr>
          <p:cNvGrpSpPr/>
          <p:nvPr/>
        </p:nvGrpSpPr>
        <p:grpSpPr>
          <a:xfrm>
            <a:off x="723563" y="1162684"/>
            <a:ext cx="4225624" cy="408623"/>
            <a:chOff x="854830" y="6102790"/>
            <a:chExt cx="4225624" cy="4086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574FC7-85A0-1DC9-DE0A-89FC29BE96DD}"/>
                </a:ext>
              </a:extLst>
            </p:cNvPr>
            <p:cNvSpPr txBox="1"/>
            <p:nvPr/>
          </p:nvSpPr>
          <p:spPr>
            <a:xfrm>
              <a:off x="854830" y="6102790"/>
              <a:ext cx="1173662" cy="408623"/>
            </a:xfrm>
            <a:prstGeom prst="roundRect">
              <a:avLst/>
            </a:prstGeom>
            <a:solidFill>
              <a:srgbClr val="FFC30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b="1">
                  <a:latin typeface="Aharoni" panose="02010803020104030203" pitchFamily="2" charset="-79"/>
                  <a:cs typeface="Aharoni" panose="02010803020104030203" pitchFamily="2" charset="-79"/>
                </a:rPr>
                <a:t>Trials: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C3202D-373E-31FA-5DF3-501D0B983E09}"/>
                </a:ext>
              </a:extLst>
            </p:cNvPr>
            <p:cNvSpPr txBox="1"/>
            <p:nvPr/>
          </p:nvSpPr>
          <p:spPr>
            <a:xfrm>
              <a:off x="2221096" y="6121624"/>
              <a:ext cx="28593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>
                  <a:solidFill>
                    <a:srgbClr val="040C28"/>
                  </a:solidFill>
                  <a:effectLst/>
                  <a:latin typeface="Abadi" panose="020B0604020104020204" pitchFamily="34" charset="0"/>
                </a:rPr>
                <a:t>3 x 2 x 12 x 2 = 144 trials</a:t>
              </a:r>
              <a:endParaRPr lang="en-US">
                <a:latin typeface="Abadi" panose="020B060402010402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AE6F983-0A33-46B7-C265-D446A944BE81}"/>
              </a:ext>
            </a:extLst>
          </p:cNvPr>
          <p:cNvGrpSpPr/>
          <p:nvPr/>
        </p:nvGrpSpPr>
        <p:grpSpPr>
          <a:xfrm>
            <a:off x="1728583" y="1843791"/>
            <a:ext cx="8734834" cy="4667412"/>
            <a:chOff x="1897225" y="1777116"/>
            <a:chExt cx="8734834" cy="466741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DA0BF07-57BE-9B19-340D-B1395ED5B887}"/>
                </a:ext>
              </a:extLst>
            </p:cNvPr>
            <p:cNvSpPr/>
            <p:nvPr/>
          </p:nvSpPr>
          <p:spPr>
            <a:xfrm>
              <a:off x="1897225" y="1777116"/>
              <a:ext cx="1762889" cy="490100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E71A7C-13C1-5697-A7A2-C9B6ED8E7CC9}"/>
                </a:ext>
              </a:extLst>
            </p:cNvPr>
            <p:cNvSpPr txBox="1"/>
            <p:nvPr/>
          </p:nvSpPr>
          <p:spPr>
            <a:xfrm>
              <a:off x="1945646" y="1797572"/>
              <a:ext cx="1661388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Emotion</a:t>
              </a:r>
              <a:endParaRPr lang="th-TH" sz="2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pic>
          <p:nvPicPr>
            <p:cNvPr id="11" name="Picture 10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8A71D948-E318-39B9-F552-88904758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506" y="2416352"/>
              <a:ext cx="858344" cy="1286091"/>
            </a:xfrm>
            <a:prstGeom prst="rect">
              <a:avLst/>
            </a:prstGeom>
          </p:spPr>
        </p:pic>
        <p:pic>
          <p:nvPicPr>
            <p:cNvPr id="14" name="Picture 13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9C1DC487-1351-B97E-66C5-2B9C3446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478" y="2416352"/>
              <a:ext cx="858344" cy="1286091"/>
            </a:xfrm>
            <a:prstGeom prst="rect">
              <a:avLst/>
            </a:prstGeom>
          </p:spPr>
        </p:pic>
        <p:pic>
          <p:nvPicPr>
            <p:cNvPr id="16" name="Picture 15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244ED0F9-203A-DDF0-4B89-BAFDDE8D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992" y="2416352"/>
              <a:ext cx="858344" cy="12860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D91FF2-39E6-F112-871B-5C5E53CA99C4}"/>
                </a:ext>
              </a:extLst>
            </p:cNvPr>
            <p:cNvSpPr txBox="1"/>
            <p:nvPr/>
          </p:nvSpPr>
          <p:spPr>
            <a:xfrm>
              <a:off x="4686823" y="2643898"/>
              <a:ext cx="141430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X</a:t>
              </a:r>
              <a:r>
                <a:rPr lang="en-US" sz="4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3</a:t>
              </a:r>
              <a:endParaRPr lang="th-TH" sz="4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pic>
          <p:nvPicPr>
            <p:cNvPr id="29" name="Picture 7" descr="A black and white image of a circle with many black diamonds&#10;&#10;Description automatically generated">
              <a:extLst>
                <a:ext uri="{FF2B5EF4-FFF2-40B4-BE49-F238E27FC236}">
                  <a16:creationId xmlns:a16="http://schemas.microsoft.com/office/drawing/2014/main" id="{1BFC59A0-9E86-6B26-BBF0-A2CFFD3D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2009" y="4917419"/>
              <a:ext cx="1316251" cy="128609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4D9D8E-3930-5DCC-63B5-4E1C8B39DC2A}"/>
                </a:ext>
              </a:extLst>
            </p:cNvPr>
            <p:cNvSpPr txBox="1"/>
            <p:nvPr/>
          </p:nvSpPr>
          <p:spPr>
            <a:xfrm>
              <a:off x="2641985" y="5117260"/>
              <a:ext cx="278590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X</a:t>
              </a:r>
              <a:r>
                <a:rPr lang="en-US" sz="4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12</a:t>
              </a:r>
              <a:endParaRPr lang="th-TH" sz="4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C751AD-5F0F-9A18-8EC5-1BE5B9E48845}"/>
                </a:ext>
              </a:extLst>
            </p:cNvPr>
            <p:cNvSpPr txBox="1"/>
            <p:nvPr/>
          </p:nvSpPr>
          <p:spPr>
            <a:xfrm>
              <a:off x="9539656" y="2736144"/>
              <a:ext cx="103603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X</a:t>
              </a:r>
              <a:r>
                <a:rPr lang="en-US" sz="4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</a:t>
              </a:r>
              <a:endParaRPr lang="th-TH" sz="4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B0040C-0EA0-A37B-6340-378EEB5E0BDF}"/>
                </a:ext>
              </a:extLst>
            </p:cNvPr>
            <p:cNvSpPr txBox="1"/>
            <p:nvPr/>
          </p:nvSpPr>
          <p:spPr>
            <a:xfrm>
              <a:off x="8137745" y="2526261"/>
              <a:ext cx="14373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latin typeface="Aharoni" panose="02010803020104030203" pitchFamily="2" charset="-79"/>
                  <a:cs typeface="Aharoni" panose="02010803020104030203" pitchFamily="2" charset="-79"/>
                </a:rPr>
                <a:t>- 125</a:t>
              </a:r>
              <a:r>
                <a:rPr lang="en-US" sz="2400" b="1"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400" b="1" err="1">
                  <a:latin typeface="Aharoni" panose="02010803020104030203" pitchFamily="2" charset="-79"/>
                  <a:cs typeface="Aharoni" panose="02010803020104030203" pitchFamily="2" charset="-79"/>
                </a:rPr>
                <a:t>ms</a:t>
              </a:r>
              <a:endParaRPr lang="th-TH" sz="4800" b="1"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6FEF47-1D16-1F85-36D1-C31599E40C82}"/>
                </a:ext>
              </a:extLst>
            </p:cNvPr>
            <p:cNvSpPr txBox="1"/>
            <p:nvPr/>
          </p:nvSpPr>
          <p:spPr>
            <a:xfrm>
              <a:off x="8137745" y="3147065"/>
              <a:ext cx="14373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latin typeface="Aharoni" panose="02010803020104030203" pitchFamily="2" charset="-79"/>
                  <a:cs typeface="Aharoni" panose="02010803020104030203" pitchFamily="2" charset="-79"/>
                </a:rPr>
                <a:t>- 500</a:t>
              </a:r>
              <a:r>
                <a:rPr lang="en-US" sz="2400" b="1"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400" b="1" err="1">
                  <a:latin typeface="Aharoni" panose="02010803020104030203" pitchFamily="2" charset="-79"/>
                  <a:cs typeface="Aharoni" panose="02010803020104030203" pitchFamily="2" charset="-79"/>
                </a:rPr>
                <a:t>ms</a:t>
              </a:r>
              <a:endParaRPr lang="th-TH" sz="4800" b="1"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315738-BB67-7389-6A31-A01934AB4F16}"/>
                </a:ext>
              </a:extLst>
            </p:cNvPr>
            <p:cNvSpPr txBox="1"/>
            <p:nvPr/>
          </p:nvSpPr>
          <p:spPr>
            <a:xfrm>
              <a:off x="9250077" y="5039642"/>
              <a:ext cx="13819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X</a:t>
              </a:r>
              <a:r>
                <a:rPr lang="en-US" sz="4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</a:t>
              </a:r>
              <a:endParaRPr lang="th-TH" sz="4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pic>
          <p:nvPicPr>
            <p:cNvPr id="55" name="Picture 8" descr="A black and white circular pattern&#10;&#10;Description automatically generated">
              <a:extLst>
                <a:ext uri="{FF2B5EF4-FFF2-40B4-BE49-F238E27FC236}">
                  <a16:creationId xmlns:a16="http://schemas.microsoft.com/office/drawing/2014/main" id="{7A990EA9-0B75-AA0E-351A-DF9BC3B0E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1718" y="4812096"/>
              <a:ext cx="1318359" cy="128691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017A48-C2A7-33FB-AC23-D73CC0BFFCDB}"/>
                </a:ext>
              </a:extLst>
            </p:cNvPr>
            <p:cNvSpPr txBox="1"/>
            <p:nvPr/>
          </p:nvSpPr>
          <p:spPr>
            <a:xfrm>
              <a:off x="6562652" y="6105974"/>
              <a:ext cx="1287110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600">
                  <a:solidFill>
                    <a:srgbClr val="040C28"/>
                  </a:solidFill>
                  <a:latin typeface="Abadi" panose="020B0604020104020204" pitchFamily="34" charset="0"/>
                </a:rPr>
                <a:t>Congruent</a:t>
              </a:r>
              <a:endParaRPr lang="en-US" sz="1600">
                <a:latin typeface="Abadi" panose="020B06040201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7E03EA-6FB6-A141-4088-484794B3D76B}"/>
                </a:ext>
              </a:extLst>
            </p:cNvPr>
            <p:cNvSpPr txBox="1"/>
            <p:nvPr/>
          </p:nvSpPr>
          <p:spPr>
            <a:xfrm>
              <a:off x="7935420" y="6094851"/>
              <a:ext cx="1318359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600">
                  <a:solidFill>
                    <a:srgbClr val="040C28"/>
                  </a:solidFill>
                  <a:latin typeface="Abadi" panose="020B0604020104020204" pitchFamily="34" charset="0"/>
                </a:rPr>
                <a:t>Incongruent</a:t>
              </a:r>
              <a:endParaRPr lang="en-US" sz="1600">
                <a:latin typeface="Abadi" panose="020B0604020104020204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A79A583-A304-3B58-30C1-47B01014F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1403" y="4812096"/>
              <a:ext cx="1318359" cy="1286091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A439103-F4F1-4DB8-0C71-FD740E3A987F}"/>
                </a:ext>
              </a:extLst>
            </p:cNvPr>
            <p:cNvSpPr/>
            <p:nvPr/>
          </p:nvSpPr>
          <p:spPr>
            <a:xfrm>
              <a:off x="7434014" y="5030601"/>
              <a:ext cx="363369" cy="81010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05B8FCD-7D01-4B54-9EB3-A709D83919AE}"/>
                </a:ext>
              </a:extLst>
            </p:cNvPr>
            <p:cNvSpPr/>
            <p:nvPr/>
          </p:nvSpPr>
          <p:spPr>
            <a:xfrm>
              <a:off x="8861743" y="5058740"/>
              <a:ext cx="363369" cy="81010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9" descr="A person&amp;#39;s face with a small dot&#10;&#10;Description automatically generated">
              <a:extLst>
                <a:ext uri="{FF2B5EF4-FFF2-40B4-BE49-F238E27FC236}">
                  <a16:creationId xmlns:a16="http://schemas.microsoft.com/office/drawing/2014/main" id="{58A4FD7F-C7EB-5812-A597-35B8FDF9C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8908" y="2499209"/>
              <a:ext cx="1266651" cy="1295712"/>
            </a:xfrm>
            <a:prstGeom prst="rect">
              <a:avLst/>
            </a:prstGeom>
          </p:spPr>
        </p:pic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8F35B1B-BA5F-F298-ACF5-BFD3906CC8AF}"/>
                </a:ext>
              </a:extLst>
            </p:cNvPr>
            <p:cNvSpPr/>
            <p:nvPr/>
          </p:nvSpPr>
          <p:spPr>
            <a:xfrm>
              <a:off x="6528443" y="1782724"/>
              <a:ext cx="2222986" cy="490100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714693-B273-3EA9-660F-89530DB6130B}"/>
                </a:ext>
              </a:extLst>
            </p:cNvPr>
            <p:cNvSpPr txBox="1"/>
            <p:nvPr/>
          </p:nvSpPr>
          <p:spPr>
            <a:xfrm>
              <a:off x="6590109" y="1803180"/>
              <a:ext cx="2094994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thaiDist"/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Timing (</a:t>
              </a:r>
              <a:r>
                <a:rPr lang="en-US" sz="2800" b="1" err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csi</a:t>
              </a:r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th-TH" sz="2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B23C575-9573-6409-0DDD-1E7B48BA88BD}"/>
                </a:ext>
              </a:extLst>
            </p:cNvPr>
            <p:cNvSpPr/>
            <p:nvPr/>
          </p:nvSpPr>
          <p:spPr>
            <a:xfrm>
              <a:off x="1945646" y="4209203"/>
              <a:ext cx="1908280" cy="490100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9E5FC55-229A-1B01-1F11-FF4353CB0E22}"/>
                </a:ext>
              </a:extLst>
            </p:cNvPr>
            <p:cNvSpPr txBox="1"/>
            <p:nvPr/>
          </p:nvSpPr>
          <p:spPr>
            <a:xfrm>
              <a:off x="1998252" y="4229659"/>
              <a:ext cx="1798408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Location</a:t>
              </a:r>
              <a:endParaRPr lang="th-TH" sz="2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1A230D3-9D58-DBE0-2168-DCA6CEF4E3ED}"/>
                </a:ext>
              </a:extLst>
            </p:cNvPr>
            <p:cNvSpPr/>
            <p:nvPr/>
          </p:nvSpPr>
          <p:spPr>
            <a:xfrm>
              <a:off x="6486400" y="4171906"/>
              <a:ext cx="2355844" cy="490100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049CCB-6B5F-C475-E3C9-780532D0465A}"/>
                </a:ext>
              </a:extLst>
            </p:cNvPr>
            <p:cNvSpPr txBox="1"/>
            <p:nvPr/>
          </p:nvSpPr>
          <p:spPr>
            <a:xfrm>
              <a:off x="6551891" y="4192362"/>
              <a:ext cx="2220202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thaiDist"/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Congruence</a:t>
              </a:r>
              <a:endParaRPr lang="th-TH" sz="2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461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DB280A-21E4-F5EE-A320-45C8BA04BCD5}"/>
              </a:ext>
            </a:extLst>
          </p:cNvPr>
          <p:cNvSpPr/>
          <p:nvPr/>
        </p:nvSpPr>
        <p:spPr>
          <a:xfrm>
            <a:off x="-1" y="6200966"/>
            <a:ext cx="12192000" cy="657034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62603F-30D4-347A-4FCE-A261D4A93A52}"/>
              </a:ext>
            </a:extLst>
          </p:cNvPr>
          <p:cNvSpPr txBox="1">
            <a:spLocks/>
          </p:cNvSpPr>
          <p:nvPr/>
        </p:nvSpPr>
        <p:spPr>
          <a:xfrm>
            <a:off x="675703" y="349257"/>
            <a:ext cx="7706791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STAI score results (n = 30)</a:t>
            </a:r>
            <a:endParaRPr lang="en-US" sz="4300">
              <a:latin typeface="Congenial Black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42EADC-7688-DF11-87EC-1BEAE7F9FD48}"/>
              </a:ext>
            </a:extLst>
          </p:cNvPr>
          <p:cNvSpPr txBox="1"/>
          <p:nvPr/>
        </p:nvSpPr>
        <p:spPr>
          <a:xfrm>
            <a:off x="736269" y="1230410"/>
            <a:ext cx="2506698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Paired sample t-test: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032AC9F-E878-4C1C-3CEC-F43D6E520245}"/>
              </a:ext>
            </a:extLst>
          </p:cNvPr>
          <p:cNvSpPr txBox="1"/>
          <p:nvPr/>
        </p:nvSpPr>
        <p:spPr>
          <a:xfrm>
            <a:off x="3416844" y="1131204"/>
            <a:ext cx="7524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badi" panose="020B0604020104020204" pitchFamily="34" charset="0"/>
              </a:rPr>
              <a:t>Positive sounds significantly </a:t>
            </a:r>
            <a:r>
              <a:rPr lang="en-US">
                <a:latin typeface="Abadi" panose="020B0604020104020204" pitchFamily="34" charset="0"/>
              </a:rPr>
              <a:t>de</a:t>
            </a:r>
            <a:r>
              <a:rPr lang="en-US" b="0" i="0">
                <a:effectLst/>
                <a:latin typeface="Abadi" panose="020B0604020104020204" pitchFamily="34" charset="0"/>
              </a:rPr>
              <a:t>crease anxiety levels, while negative sounds significantly </a:t>
            </a:r>
            <a:r>
              <a:rPr lang="en-US">
                <a:latin typeface="Abadi" panose="020B0604020104020204" pitchFamily="34" charset="0"/>
              </a:rPr>
              <a:t>in</a:t>
            </a:r>
            <a:r>
              <a:rPr lang="en-US" b="0" i="0">
                <a:effectLst/>
                <a:latin typeface="Abadi" panose="020B0604020104020204" pitchFamily="34" charset="0"/>
              </a:rPr>
              <a:t>crease them.</a:t>
            </a:r>
            <a:endParaRPr lang="en-US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C1835-9877-A90B-06F5-9DF0CF9F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86" y="2815652"/>
            <a:ext cx="5513408" cy="2783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845B89-37A8-7073-B07E-45DC4744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9" y="2815652"/>
            <a:ext cx="5597744" cy="2783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92A801-B204-8C90-98E6-78514143F12C}"/>
              </a:ext>
            </a:extLst>
          </p:cNvPr>
          <p:cNvSpPr txBox="1"/>
          <p:nvPr/>
        </p:nvSpPr>
        <p:spPr>
          <a:xfrm>
            <a:off x="6240217" y="2270410"/>
            <a:ext cx="164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Positive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A10CBD-99BA-49FF-7B1B-106E518A8D1D}"/>
              </a:ext>
            </a:extLst>
          </p:cNvPr>
          <p:cNvSpPr/>
          <p:nvPr/>
        </p:nvSpPr>
        <p:spPr>
          <a:xfrm rot="5400000">
            <a:off x="6014132" y="2381813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21E2E-8A33-EA65-8AB0-2916BEF8A6C5}"/>
              </a:ext>
            </a:extLst>
          </p:cNvPr>
          <p:cNvSpPr txBox="1"/>
          <p:nvPr/>
        </p:nvSpPr>
        <p:spPr>
          <a:xfrm>
            <a:off x="675703" y="2240875"/>
            <a:ext cx="164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1DAF98-437B-0FBC-27E8-056850180A1E}"/>
              </a:ext>
            </a:extLst>
          </p:cNvPr>
          <p:cNvSpPr/>
          <p:nvPr/>
        </p:nvSpPr>
        <p:spPr>
          <a:xfrm rot="5400000">
            <a:off x="449618" y="2352278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hlinkClick r:id="rId4"/>
            <a:extLst>
              <a:ext uri="{FF2B5EF4-FFF2-40B4-BE49-F238E27FC236}">
                <a16:creationId xmlns:a16="http://schemas.microsoft.com/office/drawing/2014/main" id="{ABE6C5DF-27F8-0F22-600E-7CAEADE04485}"/>
              </a:ext>
            </a:extLst>
          </p:cNvPr>
          <p:cNvSpPr txBox="1"/>
          <p:nvPr/>
        </p:nvSpPr>
        <p:spPr>
          <a:xfrm>
            <a:off x="8048633" y="6200966"/>
            <a:ext cx="361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badi" panose="020B0604020104020204" pitchFamily="34" charset="0"/>
              </a:rPr>
              <a:t>file:///C:/Users/ROG/Downloads/Analyze.html</a:t>
            </a:r>
          </a:p>
        </p:txBody>
      </p:sp>
      <p:sp>
        <p:nvSpPr>
          <p:cNvPr id="19" name="TextBox 18">
            <a:hlinkClick r:id="rId5" action="ppaction://hlinkfile"/>
            <a:extLst>
              <a:ext uri="{FF2B5EF4-FFF2-40B4-BE49-F238E27FC236}">
                <a16:creationId xmlns:a16="http://schemas.microsoft.com/office/drawing/2014/main" id="{3FF2C8BB-3DCA-FBDF-BCFF-10EB1C4C6B45}"/>
              </a:ext>
            </a:extLst>
          </p:cNvPr>
          <p:cNvSpPr txBox="1"/>
          <p:nvPr/>
        </p:nvSpPr>
        <p:spPr>
          <a:xfrm>
            <a:off x="8048633" y="6508743"/>
            <a:ext cx="361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Abadi" panose="020B0604020104020204" pitchFamily="34" charset="0"/>
              </a:rPr>
              <a:t>Result_STAI_DASS</a:t>
            </a:r>
            <a:endParaRPr lang="en-US" sz="14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67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C8BBE1-7451-B57D-3530-57C59B4DAE78}"/>
              </a:ext>
            </a:extLst>
          </p:cNvPr>
          <p:cNvSpPr txBox="1"/>
          <p:nvPr/>
        </p:nvSpPr>
        <p:spPr>
          <a:xfrm>
            <a:off x="1461135" y="243513"/>
            <a:ext cx="926973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%% Flanker task: Examining emotional attention effect across different env. sounds</a:t>
            </a:r>
          </a:p>
          <a:p>
            <a:r>
              <a:rPr lang="en-US" sz="1200"/>
              <a:t>%% Condition information</a:t>
            </a:r>
          </a:p>
          <a:p>
            <a:r>
              <a:rPr lang="en-US" sz="1200"/>
              <a:t>% Face cue:</a:t>
            </a:r>
          </a:p>
          <a:p>
            <a:r>
              <a:rPr lang="en-US" sz="1200"/>
              <a:t>% 1. Emotion x 3 (HA, AN, NE)</a:t>
            </a:r>
          </a:p>
          <a:p>
            <a:r>
              <a:rPr lang="en-US" sz="1200"/>
              <a:t>% 2. Location x 12</a:t>
            </a:r>
          </a:p>
          <a:p>
            <a:r>
              <a:rPr lang="en-US" sz="1200"/>
              <a:t>% 3. Timing x 2 (125/ 500 </a:t>
            </a:r>
            <a:r>
              <a:rPr lang="en-US" sz="1200" err="1"/>
              <a:t>ms</a:t>
            </a:r>
            <a:r>
              <a:rPr lang="en-US" sz="1200"/>
              <a:t>)</a:t>
            </a:r>
          </a:p>
          <a:p>
            <a:endParaRPr lang="en-US" sz="1200"/>
          </a:p>
          <a:p>
            <a:r>
              <a:rPr lang="en-US" sz="1200"/>
              <a:t>% Simulus (bowtie, diamond):</a:t>
            </a:r>
          </a:p>
          <a:p>
            <a:r>
              <a:rPr lang="en-US" sz="1200"/>
              <a:t>% 4. Congruency x 2 (con, </a:t>
            </a:r>
            <a:r>
              <a:rPr lang="en-US" sz="1200" err="1"/>
              <a:t>incon</a:t>
            </a:r>
            <a:r>
              <a:rPr lang="en-US" sz="1200"/>
              <a:t>)</a:t>
            </a:r>
          </a:p>
          <a:p>
            <a:r>
              <a:rPr lang="en-US" sz="1200"/>
              <a:t>% Note: congruency means '</a:t>
            </a:r>
            <a:r>
              <a:rPr lang="en-US" sz="1200" err="1"/>
              <a:t>aaaaa</a:t>
            </a:r>
            <a:r>
              <a:rPr lang="en-US" sz="1200"/>
              <a:t>' and incongruency '</a:t>
            </a:r>
            <a:r>
              <a:rPr lang="en-US" sz="1200" err="1"/>
              <a:t>aabaa</a:t>
            </a:r>
            <a:r>
              <a:rPr lang="en-US" sz="1200"/>
              <a:t>'</a:t>
            </a:r>
          </a:p>
          <a:p>
            <a:endParaRPr lang="en-US" sz="1200"/>
          </a:p>
          <a:p>
            <a:r>
              <a:rPr lang="en-US" sz="1200"/>
              <a:t>% Total number of condition: 3x12x2x2 = 144</a:t>
            </a:r>
          </a:p>
          <a:p>
            <a:endParaRPr lang="en-US" sz="1200"/>
          </a:p>
          <a:p>
            <a:r>
              <a:rPr lang="en-US" sz="1200"/>
              <a:t>% For each subject: 2 sound conditions (positive and negative)</a:t>
            </a:r>
          </a:p>
          <a:p>
            <a:endParaRPr lang="en-US" sz="1200"/>
          </a:p>
          <a:p>
            <a:r>
              <a:rPr lang="en-US" sz="1200"/>
              <a:t>% Total trials per subject: 144 x 2 = 288</a:t>
            </a:r>
          </a:p>
          <a:p>
            <a:endParaRPr lang="en-US" sz="1200"/>
          </a:p>
          <a:p>
            <a:r>
              <a:rPr lang="en-US" sz="1200"/>
              <a:t>% Number of face exemplars = 24 (each exemplar repeated 36 times; exemplars</a:t>
            </a:r>
          </a:p>
          <a:p>
            <a:r>
              <a:rPr lang="en-US" sz="1200"/>
              <a:t>% are not counterbalanced with other conditions)</a:t>
            </a:r>
          </a:p>
          <a:p>
            <a:r>
              <a:rPr lang="en-US" sz="1200"/>
              <a:t>% Note: exemplar selection ensures that each photo has &gt;70% accuracy score,</a:t>
            </a:r>
          </a:p>
          <a:p>
            <a:r>
              <a:rPr lang="en-US" sz="1200"/>
              <a:t>% and that mean acc scores do not vary across emotions (HA, AN, NE/CA), and</a:t>
            </a:r>
          </a:p>
          <a:p>
            <a:r>
              <a:rPr lang="en-US" sz="1200"/>
              <a:t>% that emo level ratings do not differ across HA vs. AN categories</a:t>
            </a:r>
          </a:p>
          <a:p>
            <a:r>
              <a:rPr lang="en-US" sz="1200"/>
              <a:t>% </a:t>
            </a:r>
            <a:r>
              <a:rPr lang="en-US" sz="1200" err="1"/>
              <a:t>actorID</a:t>
            </a:r>
            <a:r>
              <a:rPr lang="en-US" sz="1200"/>
              <a:t> selected:  1  7  8  9 10 11 13 14 17 18 19 20 22 23 24 25 26 32 34 35 36 37 42 45</a:t>
            </a:r>
          </a:p>
          <a:p>
            <a:r>
              <a:rPr lang="en-US" sz="1200"/>
              <a:t>% (11F, 13M)</a:t>
            </a:r>
          </a:p>
          <a:p>
            <a:endParaRPr lang="en-US" sz="1200"/>
          </a:p>
          <a:p>
            <a:r>
              <a:rPr lang="en-US" sz="1200"/>
              <a:t>% Timing information</a:t>
            </a:r>
          </a:p>
          <a:p>
            <a:r>
              <a:rPr lang="en-US" sz="1200"/>
              <a:t>% 1. face cue = 0.075s</a:t>
            </a:r>
          </a:p>
          <a:p>
            <a:r>
              <a:rPr lang="en-US" sz="1200"/>
              <a:t>% 2. cue-stimulus-interval = 0.175s</a:t>
            </a:r>
          </a:p>
          <a:p>
            <a:r>
              <a:rPr lang="en-US" sz="1200"/>
              <a:t>% 3. stimulus = 1.55s</a:t>
            </a:r>
          </a:p>
          <a:p>
            <a:r>
              <a:rPr lang="en-US" sz="1200"/>
              <a:t>% 4. search duration = 2.05s (maximum)</a:t>
            </a:r>
          </a:p>
          <a:p>
            <a:r>
              <a:rPr lang="en-US" sz="1200"/>
              <a:t>% 5. feedback = 0.3s</a:t>
            </a:r>
          </a:p>
          <a:p>
            <a:r>
              <a:rPr lang="en-US" sz="1200"/>
              <a:t>% 6. inter-trial-interval = 1s</a:t>
            </a:r>
          </a:p>
          <a:p>
            <a:endParaRPr lang="en-US" sz="1200"/>
          </a:p>
          <a:p>
            <a:r>
              <a:rPr lang="en-US" sz="1200"/>
              <a:t>% estimated total time per trial = 0.75+0.175+1.55+2.05+0.3+1 = 5.15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9FAA4B-C5F2-F523-2DB6-BD68D5152FA4}"/>
              </a:ext>
            </a:extLst>
          </p:cNvPr>
          <p:cNvGrpSpPr/>
          <p:nvPr/>
        </p:nvGrpSpPr>
        <p:grpSpPr>
          <a:xfrm>
            <a:off x="7795818" y="467659"/>
            <a:ext cx="3699401" cy="1272177"/>
            <a:chOff x="6689394" y="1455211"/>
            <a:chExt cx="3699401" cy="1272177"/>
          </a:xfrm>
        </p:grpSpPr>
        <p:pic>
          <p:nvPicPr>
            <p:cNvPr id="2" name="Picture 34" descr="A black and red text with a red arrow&#10;&#10;Description automatically generated">
              <a:extLst>
                <a:ext uri="{FF2B5EF4-FFF2-40B4-BE49-F238E27FC236}">
                  <a16:creationId xmlns:a16="http://schemas.microsoft.com/office/drawing/2014/main" id="{CB5B39C4-DE23-F857-B377-9E845B392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282" r="66636" b="-1"/>
            <a:stretch/>
          </p:blipFill>
          <p:spPr>
            <a:xfrm>
              <a:off x="6689394" y="1455211"/>
              <a:ext cx="1433913" cy="1272177"/>
            </a:xfrm>
            <a:prstGeom prst="rect">
              <a:avLst/>
            </a:prstGeom>
          </p:spPr>
        </p:pic>
        <p:pic>
          <p:nvPicPr>
            <p:cNvPr id="4" name="Picture 34" descr="A black and red text with a red arrow&#10;&#10;Description automatically generated">
              <a:extLst>
                <a:ext uri="{FF2B5EF4-FFF2-40B4-BE49-F238E27FC236}">
                  <a16:creationId xmlns:a16="http://schemas.microsoft.com/office/drawing/2014/main" id="{5BC5A863-2C00-F87D-8444-11559B71A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17" t="32855" r="-702" b="10452"/>
            <a:stretch/>
          </p:blipFill>
          <p:spPr>
            <a:xfrm>
              <a:off x="8260467" y="1753629"/>
              <a:ext cx="2128328" cy="675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822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age of a medical document&#10;&#10;Description automatically generated">
            <a:extLst>
              <a:ext uri="{FF2B5EF4-FFF2-40B4-BE49-F238E27FC236}">
                <a16:creationId xmlns:a16="http://schemas.microsoft.com/office/drawing/2014/main" id="{7B68949D-2606-E9E9-EA5B-807572B67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39271" r="27302" b="34722"/>
          <a:stretch/>
        </p:blipFill>
        <p:spPr>
          <a:xfrm>
            <a:off x="1946638" y="520491"/>
            <a:ext cx="8340361" cy="59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A25995-AA7F-D0B1-CBA1-0CEE2FD74603}"/>
              </a:ext>
            </a:extLst>
          </p:cNvPr>
          <p:cNvSpPr/>
          <p:nvPr/>
        </p:nvSpPr>
        <p:spPr>
          <a:xfrm>
            <a:off x="488225" y="1034094"/>
            <a:ext cx="11215551" cy="2959108"/>
          </a:xfrm>
          <a:prstGeom prst="round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50C0AB-BA41-FFE9-1B5D-8207AEB24DE7}"/>
              </a:ext>
            </a:extLst>
          </p:cNvPr>
          <p:cNvSpPr/>
          <p:nvPr/>
        </p:nvSpPr>
        <p:spPr>
          <a:xfrm>
            <a:off x="958565" y="4854635"/>
            <a:ext cx="10274875" cy="1629853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E2EF89-3FEE-B1D1-D1B3-C5EB32B99E2E}"/>
              </a:ext>
            </a:extLst>
          </p:cNvPr>
          <p:cNvSpPr txBox="1">
            <a:spLocks/>
          </p:cNvSpPr>
          <p:nvPr/>
        </p:nvSpPr>
        <p:spPr>
          <a:xfrm>
            <a:off x="587243" y="177913"/>
            <a:ext cx="3387857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Congenial Black" panose="02000503040000020004" pitchFamily="2" charset="0"/>
                <a:cs typeface="TH SarabunPSK" panose="020B0500040200020003" pitchFamily="34" charset="-34"/>
              </a:rPr>
              <a:t>HYPOTHESIS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DD66AAD-BAAA-3ABA-6175-B8F35E22C40F}"/>
              </a:ext>
            </a:extLst>
          </p:cNvPr>
          <p:cNvSpPr/>
          <p:nvPr/>
        </p:nvSpPr>
        <p:spPr>
          <a:xfrm>
            <a:off x="2969575" y="2483113"/>
            <a:ext cx="385843" cy="436216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7C2ABA70-72D3-2C17-0759-000A0252C9C1}"/>
              </a:ext>
            </a:extLst>
          </p:cNvPr>
          <p:cNvSpPr/>
          <p:nvPr/>
        </p:nvSpPr>
        <p:spPr>
          <a:xfrm>
            <a:off x="8737197" y="2465396"/>
            <a:ext cx="385843" cy="436216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DDAA9B-0F5F-76F2-886B-8FF36EECCB24}"/>
              </a:ext>
            </a:extLst>
          </p:cNvPr>
          <p:cNvGrpSpPr/>
          <p:nvPr/>
        </p:nvGrpSpPr>
        <p:grpSpPr>
          <a:xfrm>
            <a:off x="1279683" y="2078970"/>
            <a:ext cx="1181884" cy="1150600"/>
            <a:chOff x="1574645" y="1565007"/>
            <a:chExt cx="1642946" cy="159945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6F0D51-DCCC-5583-AA31-1E3AD258592F}"/>
                </a:ext>
              </a:extLst>
            </p:cNvPr>
            <p:cNvSpPr/>
            <p:nvPr/>
          </p:nvSpPr>
          <p:spPr>
            <a:xfrm>
              <a:off x="1574645" y="1565007"/>
              <a:ext cx="1642946" cy="1599457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9" name="Picture 2" descr="Noise - Free miscellaneous icons">
              <a:extLst>
                <a:ext uri="{FF2B5EF4-FFF2-40B4-BE49-F238E27FC236}">
                  <a16:creationId xmlns:a16="http://schemas.microsoft.com/office/drawing/2014/main" id="{F8F40D67-3ED1-B121-97AD-07BA11E50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888" y="1845342"/>
              <a:ext cx="1201116" cy="1169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30EB4-E875-87DF-1463-7A82AE5D28A8}"/>
              </a:ext>
            </a:extLst>
          </p:cNvPr>
          <p:cNvGrpSpPr/>
          <p:nvPr/>
        </p:nvGrpSpPr>
        <p:grpSpPr>
          <a:xfrm>
            <a:off x="7001035" y="2057809"/>
            <a:ext cx="1333731" cy="1257762"/>
            <a:chOff x="6534751" y="1480322"/>
            <a:chExt cx="1854029" cy="17484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A3D47C0-2C59-7D4D-1F2B-86946889E96B}"/>
                </a:ext>
              </a:extLst>
            </p:cNvPr>
            <p:cNvGrpSpPr/>
            <p:nvPr/>
          </p:nvGrpSpPr>
          <p:grpSpPr>
            <a:xfrm>
              <a:off x="6534751" y="1480322"/>
              <a:ext cx="1642946" cy="1599457"/>
              <a:chOff x="1574645" y="1565007"/>
              <a:chExt cx="1642946" cy="159945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C89E8-0B1F-7DB9-51A1-E32C5A148EC1}"/>
                  </a:ext>
                </a:extLst>
              </p:cNvPr>
              <p:cNvSpPr/>
              <p:nvPr/>
            </p:nvSpPr>
            <p:spPr>
              <a:xfrm>
                <a:off x="1574645" y="1565007"/>
                <a:ext cx="1642946" cy="1599457"/>
              </a:xfrm>
              <a:prstGeom prst="ellipse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</a:t>
                </a:r>
                <a:endParaRPr lang="th-TH"/>
              </a:p>
            </p:txBody>
          </p:sp>
          <p:pic>
            <p:nvPicPr>
              <p:cNvPr id="13" name="Picture 2" descr="Noise - Free miscellaneous icons">
                <a:extLst>
                  <a:ext uri="{FF2B5EF4-FFF2-40B4-BE49-F238E27FC236}">
                    <a16:creationId xmlns:a16="http://schemas.microsoft.com/office/drawing/2014/main" id="{76C724AD-BAB9-F520-B6F3-899ADB259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9888" y="1845342"/>
                <a:ext cx="1201116" cy="1169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1BB4DD-88D0-55D8-F885-2E707C612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831" b="69492" l="27334" r="47368">
                          <a14:foregroundMark x1="34126" y1="50169" x2="34126" y2="50169"/>
                          <a14:foregroundMark x1="35993" y1="49831" x2="35993" y2="49831"/>
                          <a14:foregroundMark x1="39559" y1="50508" x2="39559" y2="50508"/>
                          <a14:foregroundMark x1="40917" y1="51525" x2="40917" y2="51525"/>
                          <a14:foregroundMark x1="39559" y1="51864" x2="39559" y2="51864"/>
                          <a14:foregroundMark x1="37182" y1="68136" x2="37182" y2="68136"/>
                          <a14:foregroundMark x1="37351" y1="69492" x2="37351" y2="69492"/>
                          <a14:foregroundMark x1="46859" y1="49492" x2="46859" y2="49492"/>
                          <a14:foregroundMark x1="37691" y1="30508" x2="37691" y2="30508"/>
                          <a14:foregroundMark x1="27504" y1="48475" x2="27504" y2="48475"/>
                          <a14:foregroundMark x1="47368" y1="48475" x2="47368" y2="48475"/>
                          <a14:foregroundMark x1="27504" y1="47458" x2="27504" y2="47458"/>
                        </a14:backgroundRemoval>
                      </a14:imgEffect>
                    </a14:imgLayer>
                  </a14:imgProps>
                </a:ext>
              </a:extLst>
            </a:blip>
            <a:srcRect l="25670" t="27362" r="51076" b="27362"/>
            <a:stretch/>
          </p:blipFill>
          <p:spPr>
            <a:xfrm>
              <a:off x="7573439" y="2433640"/>
              <a:ext cx="815341" cy="795106"/>
            </a:xfrm>
            <a:prstGeom prst="rect">
              <a:avLst/>
            </a:prstGeom>
            <a:effectLst>
              <a:softEdge rad="31750"/>
            </a:effectLst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631E6B-FE5A-D18F-FDDB-AF7BBC814658}"/>
              </a:ext>
            </a:extLst>
          </p:cNvPr>
          <p:cNvCxnSpPr>
            <a:cxnSpLocks/>
          </p:cNvCxnSpPr>
          <p:nvPr/>
        </p:nvCxnSpPr>
        <p:spPr>
          <a:xfrm>
            <a:off x="6077247" y="1543666"/>
            <a:ext cx="0" cy="2047278"/>
          </a:xfrm>
          <a:prstGeom prst="line">
            <a:avLst/>
          </a:prstGeom>
          <a:ln w="28575">
            <a:solidFill>
              <a:srgbClr val="F8543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89A89AA-E54D-1725-DFE0-82E1BCCD78C1}"/>
              </a:ext>
            </a:extLst>
          </p:cNvPr>
          <p:cNvSpPr/>
          <p:nvPr/>
        </p:nvSpPr>
        <p:spPr>
          <a:xfrm>
            <a:off x="5274528" y="3769890"/>
            <a:ext cx="1642944" cy="1248942"/>
          </a:xfrm>
          <a:prstGeom prst="downArrow">
            <a:avLst>
              <a:gd name="adj1" fmla="val 43150"/>
              <a:gd name="adj2" fmla="val 53476"/>
            </a:avLst>
          </a:prstGeom>
          <a:solidFill>
            <a:srgbClr val="F85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121C1F5-60CB-7D2A-BE20-74C5CBA85F30}"/>
              </a:ext>
            </a:extLst>
          </p:cNvPr>
          <p:cNvSpPr txBox="1">
            <a:spLocks/>
          </p:cNvSpPr>
          <p:nvPr/>
        </p:nvSpPr>
        <p:spPr>
          <a:xfrm>
            <a:off x="958564" y="4024823"/>
            <a:ext cx="3894455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Congenial Black" panose="02000503040000020004" pitchFamily="2" charset="0"/>
                <a:cs typeface="TH SarabunPSK" panose="020B0500040200020003" pitchFamily="34" charset="-34"/>
              </a:rPr>
              <a:t>EXPECTED RESULTS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C117C2-E0D3-CD30-C25A-0D0640FC1FB8}"/>
              </a:ext>
            </a:extLst>
          </p:cNvPr>
          <p:cNvSpPr txBox="1"/>
          <p:nvPr/>
        </p:nvSpPr>
        <p:spPr>
          <a:xfrm>
            <a:off x="1497387" y="5065610"/>
            <a:ext cx="9197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Understanding of the relationships between environmental sound and emotional-attention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Can be applied to commercial products (Neuromarketing).</a:t>
            </a:r>
            <a:endParaRPr lang="th-TH" sz="24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71A7C-13C1-5697-A7A2-C9B6ED8E7CC9}"/>
              </a:ext>
            </a:extLst>
          </p:cNvPr>
          <p:cNvSpPr txBox="1"/>
          <p:nvPr/>
        </p:nvSpPr>
        <p:spPr>
          <a:xfrm>
            <a:off x="1024837" y="3361155"/>
            <a:ext cx="1863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th-TH" sz="16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FF77A3-1330-9A20-D015-6B91F5FA66F3}"/>
              </a:ext>
            </a:extLst>
          </p:cNvPr>
          <p:cNvSpPr txBox="1"/>
          <p:nvPr/>
        </p:nvSpPr>
        <p:spPr>
          <a:xfrm>
            <a:off x="6689777" y="3338960"/>
            <a:ext cx="1940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th-TH" sz="16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44C9C-66FC-9C7F-8A0A-6DBFC2C6F61E}"/>
              </a:ext>
            </a:extLst>
          </p:cNvPr>
          <p:cNvSpPr txBox="1"/>
          <p:nvPr/>
        </p:nvSpPr>
        <p:spPr>
          <a:xfrm>
            <a:off x="3545556" y="3344174"/>
            <a:ext cx="2103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Broadened attention field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DB6A60-1143-6C66-BA05-87CDCF745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29132" y="2145434"/>
            <a:ext cx="1438595" cy="102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ghlight Amygdala">
            <a:extLst>
              <a:ext uri="{FF2B5EF4-FFF2-40B4-BE49-F238E27FC236}">
                <a16:creationId xmlns:a16="http://schemas.microsoft.com/office/drawing/2014/main" id="{6F3A2FD7-63E9-CCAE-7129-40DF9C643F57}"/>
              </a:ext>
            </a:extLst>
          </p:cNvPr>
          <p:cNvSpPr/>
          <p:nvPr/>
        </p:nvSpPr>
        <p:spPr>
          <a:xfrm>
            <a:off x="4663558" y="2520685"/>
            <a:ext cx="254610" cy="2712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BC21C3A-6FBF-B6F5-5FF1-A8DCF11F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54" y="2198821"/>
            <a:ext cx="1438595" cy="102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D466D7-EB68-2C49-D55F-EC4EB72D3AE2}"/>
              </a:ext>
            </a:extLst>
          </p:cNvPr>
          <p:cNvSpPr txBox="1"/>
          <p:nvPr/>
        </p:nvSpPr>
        <p:spPr>
          <a:xfrm>
            <a:off x="9322638" y="3298735"/>
            <a:ext cx="199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Narrowed attention field</a:t>
            </a:r>
          </a:p>
        </p:txBody>
      </p:sp>
      <p:sp>
        <p:nvSpPr>
          <p:cNvPr id="20" name="highlight Amygdala">
            <a:extLst>
              <a:ext uri="{FF2B5EF4-FFF2-40B4-BE49-F238E27FC236}">
                <a16:creationId xmlns:a16="http://schemas.microsoft.com/office/drawing/2014/main" id="{477576B1-A69D-18D3-A475-81D8D6F0BE22}"/>
              </a:ext>
            </a:extLst>
          </p:cNvPr>
          <p:cNvSpPr/>
          <p:nvPr/>
        </p:nvSpPr>
        <p:spPr>
          <a:xfrm>
            <a:off x="10378023" y="2555905"/>
            <a:ext cx="254610" cy="2712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A2105-43C3-CED2-A07D-2C559BD2965B}"/>
              </a:ext>
            </a:extLst>
          </p:cNvPr>
          <p:cNvSpPr txBox="1"/>
          <p:nvPr/>
        </p:nvSpPr>
        <p:spPr>
          <a:xfrm>
            <a:off x="813290" y="1287749"/>
            <a:ext cx="5029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Positive sound results in a broader attention field for emotional-attention processing.</a:t>
            </a:r>
            <a:endParaRPr lang="th-TH" b="1">
              <a:latin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96A320-9972-D962-500D-5A3E7EC5E325}"/>
              </a:ext>
            </a:extLst>
          </p:cNvPr>
          <p:cNvSpPr txBox="1"/>
          <p:nvPr/>
        </p:nvSpPr>
        <p:spPr>
          <a:xfrm>
            <a:off x="6194979" y="1284716"/>
            <a:ext cx="538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Negative sound results in a narrowing attention field for emotional-attention processing.</a:t>
            </a:r>
            <a:endParaRPr lang="th-TH" b="1">
              <a:latin typeface="Aharoni" panose="02010803020104030203" pitchFamily="2" charset="-79"/>
            </a:endParaRPr>
          </a:p>
        </p:txBody>
      </p:sp>
      <p:pic>
        <p:nvPicPr>
          <p:cNvPr id="18" name="Picture 11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A4AD41C4-9657-EB10-4493-14939CAF3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2830285"/>
            <a:ext cx="446314" cy="468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2DFF3-5989-4098-9F05-0595B1373A0F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2728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ighlight Amygdala">
            <a:extLst>
              <a:ext uri="{FF2B5EF4-FFF2-40B4-BE49-F238E27FC236}">
                <a16:creationId xmlns:a16="http://schemas.microsoft.com/office/drawing/2014/main" id="{1F07B5F8-93FD-5581-605E-3437091BF4B7}"/>
              </a:ext>
            </a:extLst>
          </p:cNvPr>
          <p:cNvSpPr/>
          <p:nvPr/>
        </p:nvSpPr>
        <p:spPr>
          <a:xfrm>
            <a:off x="4042966" y="1592399"/>
            <a:ext cx="2624476" cy="1419963"/>
          </a:xfrm>
          <a:prstGeom prst="roundRect">
            <a:avLst/>
          </a:prstGeom>
          <a:solidFill>
            <a:srgbClr val="FFE697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Picture 12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F599D54-A49B-F78A-4BBD-E92303DDD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77" y="1842393"/>
            <a:ext cx="773025" cy="73303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EE967974-8019-A918-7803-F844904D6FA0}"/>
              </a:ext>
            </a:extLst>
          </p:cNvPr>
          <p:cNvSpPr txBox="1">
            <a:spLocks/>
          </p:cNvSpPr>
          <p:nvPr/>
        </p:nvSpPr>
        <p:spPr>
          <a:xfrm>
            <a:off x="405638" y="2612015"/>
            <a:ext cx="1683502" cy="22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400" b="1">
                <a:latin typeface="Abadi" panose="020B0604020104020204" pitchFamily="34" charset="0"/>
                <a:cs typeface="Calibri"/>
              </a:rPr>
              <a:t> </a:t>
            </a:r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Participants</a:t>
            </a:r>
            <a:endParaRPr lang="en-US" sz="16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Arrow: Pentagon 59">
            <a:extLst>
              <a:ext uri="{FF2B5EF4-FFF2-40B4-BE49-F238E27FC236}">
                <a16:creationId xmlns:a16="http://schemas.microsoft.com/office/drawing/2014/main" id="{E9F45863-C152-2A2A-4D57-B9E44B11D994}"/>
              </a:ext>
            </a:extLst>
          </p:cNvPr>
          <p:cNvSpPr/>
          <p:nvPr/>
        </p:nvSpPr>
        <p:spPr>
          <a:xfrm>
            <a:off x="1961167" y="1950328"/>
            <a:ext cx="417505" cy="539032"/>
          </a:xfrm>
          <a:prstGeom prst="homePlate">
            <a:avLst>
              <a:gd name="adj" fmla="val 10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84E74-934A-5CA8-A136-B0C7B6286244}"/>
              </a:ext>
            </a:extLst>
          </p:cNvPr>
          <p:cNvSpPr txBox="1"/>
          <p:nvPr/>
        </p:nvSpPr>
        <p:spPr>
          <a:xfrm>
            <a:off x="708214" y="902339"/>
            <a:ext cx="4525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PARTICIPANT RECRUITMENT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473DE0-7705-FF16-D756-EC7819ED4A59}"/>
              </a:ext>
            </a:extLst>
          </p:cNvPr>
          <p:cNvSpPr/>
          <p:nvPr/>
        </p:nvSpPr>
        <p:spPr>
          <a:xfrm rot="5400000">
            <a:off x="482129" y="1013742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96483-47D1-3255-C3AA-FB6DEB69EF30}"/>
              </a:ext>
            </a:extLst>
          </p:cNvPr>
          <p:cNvSpPr txBox="1"/>
          <p:nvPr/>
        </p:nvSpPr>
        <p:spPr>
          <a:xfrm>
            <a:off x="710722" y="3321199"/>
            <a:ext cx="3641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EXPERIMENTAL DAY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A64DFD-58A1-56FB-A631-28269288781B}"/>
              </a:ext>
            </a:extLst>
          </p:cNvPr>
          <p:cNvGrpSpPr/>
          <p:nvPr/>
        </p:nvGrpSpPr>
        <p:grpSpPr>
          <a:xfrm>
            <a:off x="1047458" y="3634882"/>
            <a:ext cx="10232089" cy="2214056"/>
            <a:chOff x="1030015" y="3184868"/>
            <a:chExt cx="10232089" cy="2214056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75F9F63-E389-A12B-C58B-72C366F7493B}"/>
                </a:ext>
              </a:extLst>
            </p:cNvPr>
            <p:cNvGrpSpPr/>
            <p:nvPr/>
          </p:nvGrpSpPr>
          <p:grpSpPr>
            <a:xfrm>
              <a:off x="1030015" y="3184868"/>
              <a:ext cx="10232089" cy="2214056"/>
              <a:chOff x="223467" y="930426"/>
              <a:chExt cx="12121458" cy="2622884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3520F2A4-E945-F8C9-B2AD-0F1C8350FB0E}"/>
                  </a:ext>
                </a:extLst>
              </p:cNvPr>
              <p:cNvSpPr/>
              <p:nvPr/>
            </p:nvSpPr>
            <p:spPr>
              <a:xfrm>
                <a:off x="242538" y="1260969"/>
                <a:ext cx="11837469" cy="2292341"/>
              </a:xfrm>
              <a:prstGeom prst="roundRect">
                <a:avLst/>
              </a:prstGeom>
              <a:solidFill>
                <a:srgbClr val="FFF4D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110" name="Group 11">
                <a:extLst>
                  <a:ext uri="{FF2B5EF4-FFF2-40B4-BE49-F238E27FC236}">
                    <a16:creationId xmlns:a16="http://schemas.microsoft.com/office/drawing/2014/main" id="{E098B206-F9EC-E975-C350-F762761C84F3}"/>
                  </a:ext>
                </a:extLst>
              </p:cNvPr>
              <p:cNvGrpSpPr/>
              <p:nvPr/>
            </p:nvGrpSpPr>
            <p:grpSpPr>
              <a:xfrm>
                <a:off x="223467" y="930426"/>
                <a:ext cx="12121458" cy="2574114"/>
                <a:chOff x="0" y="-241102"/>
                <a:chExt cx="24242913" cy="5148226"/>
              </a:xfrm>
            </p:grpSpPr>
            <p:sp>
              <p:nvSpPr>
                <p:cNvPr id="111" name="TextBox 14">
                  <a:extLst>
                    <a:ext uri="{FF2B5EF4-FFF2-40B4-BE49-F238E27FC236}">
                      <a16:creationId xmlns:a16="http://schemas.microsoft.com/office/drawing/2014/main" id="{DD879D4F-111B-FE57-8B52-E88F188E81B4}"/>
                    </a:ext>
                  </a:extLst>
                </p:cNvPr>
                <p:cNvSpPr txBox="1"/>
                <p:nvPr/>
              </p:nvSpPr>
              <p:spPr>
                <a:xfrm>
                  <a:off x="0" y="-241102"/>
                  <a:ext cx="4114800" cy="4355903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2258"/>
                    </a:lnSpc>
                  </a:pPr>
                  <a:endParaRPr sz="1100"/>
                </a:p>
              </p:txBody>
            </p:sp>
            <p:sp>
              <p:nvSpPr>
                <p:cNvPr id="149" name="TextBox 17">
                  <a:extLst>
                    <a:ext uri="{FF2B5EF4-FFF2-40B4-BE49-F238E27FC236}">
                      <a16:creationId xmlns:a16="http://schemas.microsoft.com/office/drawing/2014/main" id="{BA4AAC70-6A1E-0623-BCA8-296E8D48F137}"/>
                    </a:ext>
                  </a:extLst>
                </p:cNvPr>
                <p:cNvSpPr txBox="1"/>
                <p:nvPr/>
              </p:nvSpPr>
              <p:spPr>
                <a:xfrm>
                  <a:off x="4571737" y="477550"/>
                  <a:ext cx="3507871" cy="3713408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2258"/>
                    </a:lnSpc>
                  </a:pPr>
                  <a:endParaRPr sz="1100"/>
                </a:p>
              </p:txBody>
            </p:sp>
            <p:grpSp>
              <p:nvGrpSpPr>
                <p:cNvPr id="113" name="Group 18">
                  <a:extLst>
                    <a:ext uri="{FF2B5EF4-FFF2-40B4-BE49-F238E27FC236}">
                      <a16:creationId xmlns:a16="http://schemas.microsoft.com/office/drawing/2014/main" id="{18F44D14-68E1-8462-41A1-BFDAD6D74B43}"/>
                    </a:ext>
                  </a:extLst>
                </p:cNvPr>
                <p:cNvGrpSpPr/>
                <p:nvPr/>
              </p:nvGrpSpPr>
              <p:grpSpPr>
                <a:xfrm>
                  <a:off x="283013" y="477549"/>
                  <a:ext cx="3507872" cy="3713407"/>
                  <a:chOff x="0" y="-47625"/>
                  <a:chExt cx="812800" cy="860425"/>
                </a:xfrm>
              </p:grpSpPr>
              <p:sp>
                <p:nvSpPr>
                  <p:cNvPr id="146" name="Freeform 19">
                    <a:extLst>
                      <a:ext uri="{FF2B5EF4-FFF2-40B4-BE49-F238E27FC236}">
                        <a16:creationId xmlns:a16="http://schemas.microsoft.com/office/drawing/2014/main" id="{76F8B38F-FA09-35B5-F6CD-32B393A7574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15152" cy="247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152" h="247959">
                        <a:moveTo>
                          <a:pt x="123979" y="0"/>
                        </a:moveTo>
                        <a:lnTo>
                          <a:pt x="491172" y="0"/>
                        </a:lnTo>
                        <a:cubicBezTo>
                          <a:pt x="524054" y="0"/>
                          <a:pt x="555588" y="13062"/>
                          <a:pt x="578839" y="36313"/>
                        </a:cubicBezTo>
                        <a:cubicBezTo>
                          <a:pt x="602090" y="59563"/>
                          <a:pt x="615152" y="91098"/>
                          <a:pt x="615152" y="123979"/>
                        </a:cubicBezTo>
                        <a:lnTo>
                          <a:pt x="615152" y="123979"/>
                        </a:lnTo>
                        <a:cubicBezTo>
                          <a:pt x="615152" y="156861"/>
                          <a:pt x="602090" y="188395"/>
                          <a:pt x="578839" y="211646"/>
                        </a:cubicBezTo>
                        <a:cubicBezTo>
                          <a:pt x="555588" y="234897"/>
                          <a:pt x="524054" y="247959"/>
                          <a:pt x="491172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147" name="TextBox 20">
                    <a:extLst>
                      <a:ext uri="{FF2B5EF4-FFF2-40B4-BE49-F238E27FC236}">
                        <a16:creationId xmlns:a16="http://schemas.microsoft.com/office/drawing/2014/main" id="{F354C3E3-F095-7122-96BE-0DF4412AD617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</p:grpSp>
            <p:sp>
              <p:nvSpPr>
                <p:cNvPr id="114" name="Freeform 21">
                  <a:extLst>
                    <a:ext uri="{FF2B5EF4-FFF2-40B4-BE49-F238E27FC236}">
                      <a16:creationId xmlns:a16="http://schemas.microsoft.com/office/drawing/2014/main" id="{3D26857B-724E-681C-629A-5063B305A607}"/>
                    </a:ext>
                  </a:extLst>
                </p:cNvPr>
                <p:cNvSpPr/>
                <p:nvPr/>
              </p:nvSpPr>
              <p:spPr>
                <a:xfrm>
                  <a:off x="554179" y="1990661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5" name="Freeform 22">
                  <a:extLst>
                    <a:ext uri="{FF2B5EF4-FFF2-40B4-BE49-F238E27FC236}">
                      <a16:creationId xmlns:a16="http://schemas.microsoft.com/office/drawing/2014/main" id="{E4612EEB-CEE5-4F5E-5C9D-833D9763AEED}"/>
                    </a:ext>
                  </a:extLst>
                </p:cNvPr>
                <p:cNvSpPr/>
                <p:nvPr/>
              </p:nvSpPr>
              <p:spPr>
                <a:xfrm>
                  <a:off x="4170113" y="1990661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6" name="Freeform 23">
                  <a:extLst>
                    <a:ext uri="{FF2B5EF4-FFF2-40B4-BE49-F238E27FC236}">
                      <a16:creationId xmlns:a16="http://schemas.microsoft.com/office/drawing/2014/main" id="{65F4D20B-56B7-0352-2714-55DA26980392}"/>
                    </a:ext>
                  </a:extLst>
                </p:cNvPr>
                <p:cNvSpPr/>
                <p:nvPr/>
              </p:nvSpPr>
              <p:spPr>
                <a:xfrm>
                  <a:off x="7782791" y="1990661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7" name="Freeform 24">
                  <a:extLst>
                    <a:ext uri="{FF2B5EF4-FFF2-40B4-BE49-F238E27FC236}">
                      <a16:creationId xmlns:a16="http://schemas.microsoft.com/office/drawing/2014/main" id="{319F19A6-62CD-D589-02BC-58AE3D3B51AD}"/>
                    </a:ext>
                  </a:extLst>
                </p:cNvPr>
                <p:cNvSpPr/>
                <p:nvPr/>
              </p:nvSpPr>
              <p:spPr>
                <a:xfrm>
                  <a:off x="17393530" y="1781985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8" name="Freeform 25">
                  <a:extLst>
                    <a:ext uri="{FF2B5EF4-FFF2-40B4-BE49-F238E27FC236}">
                      <a16:creationId xmlns:a16="http://schemas.microsoft.com/office/drawing/2014/main" id="{B02F310B-1FAA-F8F6-3D9E-59FFF3815F06}"/>
                    </a:ext>
                  </a:extLst>
                </p:cNvPr>
                <p:cNvSpPr/>
                <p:nvPr/>
              </p:nvSpPr>
              <p:spPr>
                <a:xfrm>
                  <a:off x="21006207" y="1781985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9" name="Freeform 26">
                  <a:extLst>
                    <a:ext uri="{FF2B5EF4-FFF2-40B4-BE49-F238E27FC236}">
                      <a16:creationId xmlns:a16="http://schemas.microsoft.com/office/drawing/2014/main" id="{8580DCCB-A523-C352-AA0F-C5F4E7E28BD6}"/>
                    </a:ext>
                  </a:extLst>
                </p:cNvPr>
                <p:cNvSpPr/>
                <p:nvPr/>
              </p:nvSpPr>
              <p:spPr>
                <a:xfrm>
                  <a:off x="10625186" y="2114268"/>
                  <a:ext cx="2235240" cy="1954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241" h="1954820">
                      <a:moveTo>
                        <a:pt x="0" y="0"/>
                      </a:moveTo>
                      <a:lnTo>
                        <a:pt x="2235241" y="0"/>
                      </a:lnTo>
                      <a:lnTo>
                        <a:pt x="2235241" y="1954820"/>
                      </a:lnTo>
                      <a:lnTo>
                        <a:pt x="0" y="19548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20" name="Freeform 27">
                  <a:extLst>
                    <a:ext uri="{FF2B5EF4-FFF2-40B4-BE49-F238E27FC236}">
                      <a16:creationId xmlns:a16="http://schemas.microsoft.com/office/drawing/2014/main" id="{3AA270E1-0FFA-B743-925E-F5CB25EE50DE}"/>
                    </a:ext>
                  </a:extLst>
                </p:cNvPr>
                <p:cNvSpPr/>
                <p:nvPr/>
              </p:nvSpPr>
              <p:spPr>
                <a:xfrm>
                  <a:off x="3138690" y="2805117"/>
                  <a:ext cx="627589" cy="782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589" h="782043">
                      <a:moveTo>
                        <a:pt x="0" y="0"/>
                      </a:moveTo>
                      <a:lnTo>
                        <a:pt x="627589" y="0"/>
                      </a:lnTo>
                      <a:lnTo>
                        <a:pt x="627589" y="782043"/>
                      </a:lnTo>
                      <a:lnTo>
                        <a:pt x="0" y="782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21" name="Freeform 28">
                  <a:extLst>
                    <a:ext uri="{FF2B5EF4-FFF2-40B4-BE49-F238E27FC236}">
                      <a16:creationId xmlns:a16="http://schemas.microsoft.com/office/drawing/2014/main" id="{9FF37AB3-CF8C-1045-8C63-F098C332339E}"/>
                    </a:ext>
                  </a:extLst>
                </p:cNvPr>
                <p:cNvSpPr/>
                <p:nvPr/>
              </p:nvSpPr>
              <p:spPr>
                <a:xfrm>
                  <a:off x="6754101" y="2805117"/>
                  <a:ext cx="627589" cy="782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589" h="782043">
                      <a:moveTo>
                        <a:pt x="0" y="0"/>
                      </a:moveTo>
                      <a:lnTo>
                        <a:pt x="627589" y="0"/>
                      </a:lnTo>
                      <a:lnTo>
                        <a:pt x="627589" y="782043"/>
                      </a:lnTo>
                      <a:lnTo>
                        <a:pt x="0" y="782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22" name="Freeform 29">
                  <a:extLst>
                    <a:ext uri="{FF2B5EF4-FFF2-40B4-BE49-F238E27FC236}">
                      <a16:creationId xmlns:a16="http://schemas.microsoft.com/office/drawing/2014/main" id="{8B3F1963-CA5A-4190-9FC0-49E17158D0A2}"/>
                    </a:ext>
                  </a:extLst>
                </p:cNvPr>
                <p:cNvSpPr/>
                <p:nvPr/>
              </p:nvSpPr>
              <p:spPr>
                <a:xfrm>
                  <a:off x="19980251" y="2596440"/>
                  <a:ext cx="627589" cy="782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589" h="782043">
                      <a:moveTo>
                        <a:pt x="0" y="0"/>
                      </a:moveTo>
                      <a:lnTo>
                        <a:pt x="627589" y="0"/>
                      </a:lnTo>
                      <a:lnTo>
                        <a:pt x="627589" y="782043"/>
                      </a:lnTo>
                      <a:lnTo>
                        <a:pt x="0" y="782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grpSp>
              <p:nvGrpSpPr>
                <p:cNvPr id="123" name="Group 30">
                  <a:extLst>
                    <a:ext uri="{FF2B5EF4-FFF2-40B4-BE49-F238E27FC236}">
                      <a16:creationId xmlns:a16="http://schemas.microsoft.com/office/drawing/2014/main" id="{729AD5A1-8451-F2C9-A2E5-E8B5EBB57734}"/>
                    </a:ext>
                  </a:extLst>
                </p:cNvPr>
                <p:cNvGrpSpPr/>
                <p:nvPr/>
              </p:nvGrpSpPr>
              <p:grpSpPr>
                <a:xfrm>
                  <a:off x="7546802" y="477549"/>
                  <a:ext cx="3507872" cy="3713407"/>
                  <a:chOff x="0" y="-47625"/>
                  <a:chExt cx="812800" cy="860425"/>
                </a:xfrm>
              </p:grpSpPr>
              <p:sp>
                <p:nvSpPr>
                  <p:cNvPr id="144" name="Freeform 31">
                    <a:extLst>
                      <a:ext uri="{FF2B5EF4-FFF2-40B4-BE49-F238E27FC236}">
                        <a16:creationId xmlns:a16="http://schemas.microsoft.com/office/drawing/2014/main" id="{7EC6458C-C41A-091A-7E99-220ED7E77F3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15152" cy="247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152" h="247959">
                        <a:moveTo>
                          <a:pt x="123979" y="0"/>
                        </a:moveTo>
                        <a:lnTo>
                          <a:pt x="491172" y="0"/>
                        </a:lnTo>
                        <a:cubicBezTo>
                          <a:pt x="524054" y="0"/>
                          <a:pt x="555588" y="13062"/>
                          <a:pt x="578839" y="36313"/>
                        </a:cubicBezTo>
                        <a:cubicBezTo>
                          <a:pt x="602090" y="59563"/>
                          <a:pt x="615152" y="91098"/>
                          <a:pt x="615152" y="123979"/>
                        </a:cubicBezTo>
                        <a:lnTo>
                          <a:pt x="615152" y="123979"/>
                        </a:lnTo>
                        <a:cubicBezTo>
                          <a:pt x="615152" y="156861"/>
                          <a:pt x="602090" y="188395"/>
                          <a:pt x="578839" y="211646"/>
                        </a:cubicBezTo>
                        <a:cubicBezTo>
                          <a:pt x="555588" y="234897"/>
                          <a:pt x="524054" y="247959"/>
                          <a:pt x="491172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145" name="TextBox 32">
                    <a:extLst>
                      <a:ext uri="{FF2B5EF4-FFF2-40B4-BE49-F238E27FC236}">
                        <a16:creationId xmlns:a16="http://schemas.microsoft.com/office/drawing/2014/main" id="{52E59CE1-3EB6-951F-FDA5-56563B78198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</p:grpSp>
            <p:grpSp>
              <p:nvGrpSpPr>
                <p:cNvPr id="124" name="Group 33">
                  <a:extLst>
                    <a:ext uri="{FF2B5EF4-FFF2-40B4-BE49-F238E27FC236}">
                      <a16:creationId xmlns:a16="http://schemas.microsoft.com/office/drawing/2014/main" id="{2C369964-D824-3595-A289-132E0A75AA89}"/>
                    </a:ext>
                  </a:extLst>
                </p:cNvPr>
                <p:cNvGrpSpPr/>
                <p:nvPr/>
              </p:nvGrpSpPr>
              <p:grpSpPr>
                <a:xfrm>
                  <a:off x="20735041" y="268873"/>
                  <a:ext cx="3507872" cy="3713407"/>
                  <a:chOff x="0" y="-47625"/>
                  <a:chExt cx="812800" cy="860425"/>
                </a:xfrm>
              </p:grpSpPr>
              <p:sp>
                <p:nvSpPr>
                  <p:cNvPr id="142" name="Freeform 34">
                    <a:extLst>
                      <a:ext uri="{FF2B5EF4-FFF2-40B4-BE49-F238E27FC236}">
                        <a16:creationId xmlns:a16="http://schemas.microsoft.com/office/drawing/2014/main" id="{CBB7D680-9F04-782C-6778-63171678B761}"/>
                      </a:ext>
                    </a:extLst>
                  </p:cNvPr>
                  <p:cNvSpPr/>
                  <p:nvPr/>
                </p:nvSpPr>
                <p:spPr>
                  <a:xfrm>
                    <a:off x="15765" y="31592"/>
                    <a:ext cx="615152" cy="247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152" h="247959">
                        <a:moveTo>
                          <a:pt x="123979" y="0"/>
                        </a:moveTo>
                        <a:lnTo>
                          <a:pt x="491172" y="0"/>
                        </a:lnTo>
                        <a:cubicBezTo>
                          <a:pt x="524054" y="0"/>
                          <a:pt x="555588" y="13062"/>
                          <a:pt x="578839" y="36313"/>
                        </a:cubicBezTo>
                        <a:cubicBezTo>
                          <a:pt x="602090" y="59563"/>
                          <a:pt x="615152" y="91098"/>
                          <a:pt x="615152" y="123979"/>
                        </a:cubicBezTo>
                        <a:lnTo>
                          <a:pt x="615152" y="123979"/>
                        </a:lnTo>
                        <a:cubicBezTo>
                          <a:pt x="615152" y="156861"/>
                          <a:pt x="602090" y="188395"/>
                          <a:pt x="578839" y="211646"/>
                        </a:cubicBezTo>
                        <a:cubicBezTo>
                          <a:pt x="555588" y="234897"/>
                          <a:pt x="524054" y="247959"/>
                          <a:pt x="491172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143" name="TextBox 35">
                    <a:extLst>
                      <a:ext uri="{FF2B5EF4-FFF2-40B4-BE49-F238E27FC236}">
                        <a16:creationId xmlns:a16="http://schemas.microsoft.com/office/drawing/2014/main" id="{19845A51-887F-FDB0-EBBB-453E7AA7D97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</p:grpSp>
            <p:grpSp>
              <p:nvGrpSpPr>
                <p:cNvPr id="125" name="Group 36">
                  <a:extLst>
                    <a:ext uri="{FF2B5EF4-FFF2-40B4-BE49-F238E27FC236}">
                      <a16:creationId xmlns:a16="http://schemas.microsoft.com/office/drawing/2014/main" id="{0DBA1190-A82F-7555-8F2A-5A8D824FD40A}"/>
                    </a:ext>
                  </a:extLst>
                </p:cNvPr>
                <p:cNvGrpSpPr/>
                <p:nvPr/>
              </p:nvGrpSpPr>
              <p:grpSpPr>
                <a:xfrm>
                  <a:off x="16961217" y="268873"/>
                  <a:ext cx="4344018" cy="3713407"/>
                  <a:chOff x="-193742" y="-47625"/>
                  <a:chExt cx="1006542" cy="860425"/>
                </a:xfrm>
              </p:grpSpPr>
              <p:sp>
                <p:nvSpPr>
                  <p:cNvPr id="141" name="TextBox 38">
                    <a:extLst>
                      <a:ext uri="{FF2B5EF4-FFF2-40B4-BE49-F238E27FC236}">
                        <a16:creationId xmlns:a16="http://schemas.microsoft.com/office/drawing/2014/main" id="{66956F4B-FD09-974F-2DFB-ECA9C5F06464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  <p:sp>
                <p:nvSpPr>
                  <p:cNvPr id="11" name="Freeform 37">
                    <a:extLst>
                      <a:ext uri="{FF2B5EF4-FFF2-40B4-BE49-F238E27FC236}">
                        <a16:creationId xmlns:a16="http://schemas.microsoft.com/office/drawing/2014/main" id="{A224818D-F6FF-56AC-506C-C81DEDEE61F6}"/>
                      </a:ext>
                    </a:extLst>
                  </p:cNvPr>
                  <p:cNvSpPr/>
                  <p:nvPr/>
                </p:nvSpPr>
                <p:spPr>
                  <a:xfrm>
                    <a:off x="-193742" y="15766"/>
                    <a:ext cx="724851" cy="291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732" h="247959">
                        <a:moveTo>
                          <a:pt x="123979" y="0"/>
                        </a:moveTo>
                        <a:lnTo>
                          <a:pt x="288753" y="0"/>
                        </a:lnTo>
                        <a:cubicBezTo>
                          <a:pt x="321634" y="0"/>
                          <a:pt x="353169" y="13062"/>
                          <a:pt x="376419" y="36313"/>
                        </a:cubicBezTo>
                        <a:cubicBezTo>
                          <a:pt x="399670" y="59563"/>
                          <a:pt x="412732" y="91098"/>
                          <a:pt x="412732" y="123979"/>
                        </a:cubicBezTo>
                        <a:lnTo>
                          <a:pt x="412732" y="123979"/>
                        </a:lnTo>
                        <a:cubicBezTo>
                          <a:pt x="412732" y="156861"/>
                          <a:pt x="399670" y="188395"/>
                          <a:pt x="376419" y="211646"/>
                        </a:cubicBezTo>
                        <a:cubicBezTo>
                          <a:pt x="353169" y="234897"/>
                          <a:pt x="321634" y="247959"/>
                          <a:pt x="288753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</p:grpSp>
            <p:sp>
              <p:nvSpPr>
                <p:cNvPr id="126" name="TextBox 39">
                  <a:extLst>
                    <a:ext uri="{FF2B5EF4-FFF2-40B4-BE49-F238E27FC236}">
                      <a16:creationId xmlns:a16="http://schemas.microsoft.com/office/drawing/2014/main" id="{CA2C8C4B-8058-7CB2-EB32-E906EEE7CB48}"/>
                    </a:ext>
                  </a:extLst>
                </p:cNvPr>
                <p:cNvSpPr txBox="1"/>
                <p:nvPr/>
              </p:nvSpPr>
              <p:spPr>
                <a:xfrm>
                  <a:off x="292625" y="974501"/>
                  <a:ext cx="2584509" cy="61527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1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st STAI</a:t>
                  </a:r>
                </a:p>
              </p:txBody>
            </p:sp>
            <p:sp>
              <p:nvSpPr>
                <p:cNvPr id="128" name="TextBox 41">
                  <a:extLst>
                    <a:ext uri="{FF2B5EF4-FFF2-40B4-BE49-F238E27FC236}">
                      <a16:creationId xmlns:a16="http://schemas.microsoft.com/office/drawing/2014/main" id="{586CB95E-0C87-63CE-43E0-06BC3BCD0F96}"/>
                    </a:ext>
                  </a:extLst>
                </p:cNvPr>
                <p:cNvSpPr txBox="1"/>
                <p:nvPr/>
              </p:nvSpPr>
              <p:spPr>
                <a:xfrm>
                  <a:off x="7579538" y="944155"/>
                  <a:ext cx="2584509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2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nd STAI</a:t>
                  </a:r>
                </a:p>
              </p:txBody>
            </p:sp>
            <p:sp>
              <p:nvSpPr>
                <p:cNvPr id="129" name="TextBox 42">
                  <a:extLst>
                    <a:ext uri="{FF2B5EF4-FFF2-40B4-BE49-F238E27FC236}">
                      <a16:creationId xmlns:a16="http://schemas.microsoft.com/office/drawing/2014/main" id="{8004C34B-3F99-339E-8A3E-6DE73807D4C8}"/>
                    </a:ext>
                  </a:extLst>
                </p:cNvPr>
                <p:cNvSpPr txBox="1"/>
                <p:nvPr/>
              </p:nvSpPr>
              <p:spPr>
                <a:xfrm>
                  <a:off x="17230854" y="524287"/>
                  <a:ext cx="2584509" cy="113788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2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nd</a:t>
                  </a:r>
                </a:p>
                <a:p>
                  <a:pPr algn="ctr">
                    <a:lnSpc>
                      <a:spcPts val="1925"/>
                    </a:lnSpc>
                  </a:pP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Flanker task</a:t>
                  </a:r>
                </a:p>
              </p:txBody>
            </p:sp>
            <p:sp>
              <p:nvSpPr>
                <p:cNvPr id="130" name="TextBox 43">
                  <a:extLst>
                    <a:ext uri="{FF2B5EF4-FFF2-40B4-BE49-F238E27FC236}">
                      <a16:creationId xmlns:a16="http://schemas.microsoft.com/office/drawing/2014/main" id="{3861FD3E-8E6E-5E8F-EACD-2EED0D673F85}"/>
                    </a:ext>
                  </a:extLst>
                </p:cNvPr>
                <p:cNvSpPr txBox="1"/>
                <p:nvPr/>
              </p:nvSpPr>
              <p:spPr>
                <a:xfrm>
                  <a:off x="20840469" y="910049"/>
                  <a:ext cx="2584509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4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th STAI</a:t>
                  </a:r>
                </a:p>
              </p:txBody>
            </p:sp>
            <p:sp>
              <p:nvSpPr>
                <p:cNvPr id="131" name="TextBox 44">
                  <a:extLst>
                    <a:ext uri="{FF2B5EF4-FFF2-40B4-BE49-F238E27FC236}">
                      <a16:creationId xmlns:a16="http://schemas.microsoft.com/office/drawing/2014/main" id="{DB50A39C-5814-9C28-F813-88663175D6FF}"/>
                    </a:ext>
                  </a:extLst>
                </p:cNvPr>
                <p:cNvSpPr txBox="1"/>
                <p:nvPr/>
              </p:nvSpPr>
              <p:spPr>
                <a:xfrm>
                  <a:off x="3969299" y="4310079"/>
                  <a:ext cx="2383698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15</a:t>
                  </a:r>
                  <a:r>
                    <a:rPr lang="en-US" sz="1400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 mins</a:t>
                  </a:r>
                </a:p>
              </p:txBody>
            </p:sp>
            <p:sp>
              <p:nvSpPr>
                <p:cNvPr id="132" name="TextBox 45">
                  <a:extLst>
                    <a:ext uri="{FF2B5EF4-FFF2-40B4-BE49-F238E27FC236}">
                      <a16:creationId xmlns:a16="http://schemas.microsoft.com/office/drawing/2014/main" id="{507E9889-2290-0D59-F8CF-30D37964828D}"/>
                    </a:ext>
                  </a:extLst>
                </p:cNvPr>
                <p:cNvSpPr txBox="1"/>
                <p:nvPr/>
              </p:nvSpPr>
              <p:spPr>
                <a:xfrm>
                  <a:off x="10443615" y="4101405"/>
                  <a:ext cx="2584509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15</a:t>
                  </a:r>
                  <a:r>
                    <a:rPr lang="en-US" sz="1400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 mins</a:t>
                  </a:r>
                </a:p>
              </p:txBody>
            </p:sp>
            <p:sp>
              <p:nvSpPr>
                <p:cNvPr id="133" name="TextBox 46">
                  <a:extLst>
                    <a:ext uri="{FF2B5EF4-FFF2-40B4-BE49-F238E27FC236}">
                      <a16:creationId xmlns:a16="http://schemas.microsoft.com/office/drawing/2014/main" id="{3B4AFF40-4B56-4E2C-1BAC-8F44A4253E1C}"/>
                    </a:ext>
                  </a:extLst>
                </p:cNvPr>
                <p:cNvSpPr txBox="1"/>
                <p:nvPr/>
              </p:nvSpPr>
              <p:spPr>
                <a:xfrm>
                  <a:off x="17395740" y="4101405"/>
                  <a:ext cx="2180675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15</a:t>
                  </a:r>
                  <a:r>
                    <a:rPr lang="en-US" sz="1400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 mins</a:t>
                  </a:r>
                </a:p>
              </p:txBody>
            </p:sp>
            <p:sp>
              <p:nvSpPr>
                <p:cNvPr id="134" name="Freeform 47">
                  <a:extLst>
                    <a:ext uri="{FF2B5EF4-FFF2-40B4-BE49-F238E27FC236}">
                      <a16:creationId xmlns:a16="http://schemas.microsoft.com/office/drawing/2014/main" id="{D5434AB6-5D5B-A9F4-C4E9-D3C26F55A12D}"/>
                    </a:ext>
                  </a:extLst>
                </p:cNvPr>
                <p:cNvSpPr/>
                <p:nvPr/>
              </p:nvSpPr>
              <p:spPr>
                <a:xfrm>
                  <a:off x="13516253" y="1990661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grpSp>
              <p:nvGrpSpPr>
                <p:cNvPr id="135" name="Group 48">
                  <a:extLst>
                    <a:ext uri="{FF2B5EF4-FFF2-40B4-BE49-F238E27FC236}">
                      <a16:creationId xmlns:a16="http://schemas.microsoft.com/office/drawing/2014/main" id="{41E743F4-D5ED-4EB7-7F6D-C62D3373F61A}"/>
                    </a:ext>
                  </a:extLst>
                </p:cNvPr>
                <p:cNvGrpSpPr/>
                <p:nvPr/>
              </p:nvGrpSpPr>
              <p:grpSpPr>
                <a:xfrm>
                  <a:off x="13280265" y="477549"/>
                  <a:ext cx="3507872" cy="3713407"/>
                  <a:chOff x="0" y="-47625"/>
                  <a:chExt cx="812800" cy="860425"/>
                </a:xfrm>
              </p:grpSpPr>
              <p:sp>
                <p:nvSpPr>
                  <p:cNvPr id="138" name="Freeform 49">
                    <a:extLst>
                      <a:ext uri="{FF2B5EF4-FFF2-40B4-BE49-F238E27FC236}">
                        <a16:creationId xmlns:a16="http://schemas.microsoft.com/office/drawing/2014/main" id="{56CAFB1D-9DC0-5091-17FD-77A44EAD053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15152" cy="247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152" h="247959">
                        <a:moveTo>
                          <a:pt x="123979" y="0"/>
                        </a:moveTo>
                        <a:lnTo>
                          <a:pt x="491172" y="0"/>
                        </a:lnTo>
                        <a:cubicBezTo>
                          <a:pt x="524054" y="0"/>
                          <a:pt x="555588" y="13062"/>
                          <a:pt x="578839" y="36313"/>
                        </a:cubicBezTo>
                        <a:cubicBezTo>
                          <a:pt x="602090" y="59563"/>
                          <a:pt x="615152" y="91098"/>
                          <a:pt x="615152" y="123979"/>
                        </a:cubicBezTo>
                        <a:lnTo>
                          <a:pt x="615152" y="123979"/>
                        </a:lnTo>
                        <a:cubicBezTo>
                          <a:pt x="615152" y="156861"/>
                          <a:pt x="602090" y="188395"/>
                          <a:pt x="578839" y="211646"/>
                        </a:cubicBezTo>
                        <a:cubicBezTo>
                          <a:pt x="555588" y="234897"/>
                          <a:pt x="524054" y="247959"/>
                          <a:pt x="491172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139" name="TextBox 50">
                    <a:extLst>
                      <a:ext uri="{FF2B5EF4-FFF2-40B4-BE49-F238E27FC236}">
                        <a16:creationId xmlns:a16="http://schemas.microsoft.com/office/drawing/2014/main" id="{92BEFE98-0CFF-33D9-8992-3D2A06061677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</p:grpSp>
            <p:sp>
              <p:nvSpPr>
                <p:cNvPr id="136" name="TextBox 51">
                  <a:extLst>
                    <a:ext uri="{FF2B5EF4-FFF2-40B4-BE49-F238E27FC236}">
                      <a16:creationId xmlns:a16="http://schemas.microsoft.com/office/drawing/2014/main" id="{A9D4F167-6459-A96A-0F72-1AC6E2426119}"/>
                    </a:ext>
                  </a:extLst>
                </p:cNvPr>
                <p:cNvSpPr txBox="1"/>
                <p:nvPr/>
              </p:nvSpPr>
              <p:spPr>
                <a:xfrm>
                  <a:off x="13315442" y="944153"/>
                  <a:ext cx="2584509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3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rd STAI</a:t>
                  </a:r>
                </a:p>
              </p:txBody>
            </p:sp>
            <p:sp>
              <p:nvSpPr>
                <p:cNvPr id="137" name="Freeform 52">
                  <a:extLst>
                    <a:ext uri="{FF2B5EF4-FFF2-40B4-BE49-F238E27FC236}">
                      <a16:creationId xmlns:a16="http://schemas.microsoft.com/office/drawing/2014/main" id="{B5E46F03-E79A-B689-EFD8-838383B46296}"/>
                    </a:ext>
                  </a:extLst>
                </p:cNvPr>
                <p:cNvSpPr/>
                <p:nvPr/>
              </p:nvSpPr>
              <p:spPr>
                <a:xfrm>
                  <a:off x="16105540" y="2805117"/>
                  <a:ext cx="627589" cy="782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589" h="782043">
                      <a:moveTo>
                        <a:pt x="0" y="0"/>
                      </a:moveTo>
                      <a:lnTo>
                        <a:pt x="627590" y="0"/>
                      </a:lnTo>
                      <a:lnTo>
                        <a:pt x="627590" y="782043"/>
                      </a:lnTo>
                      <a:lnTo>
                        <a:pt x="0" y="782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</p:grpSp>
        </p:grp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4A0CFF7B-112E-C700-8C9E-C949037D0AC3}"/>
                </a:ext>
              </a:extLst>
            </p:cNvPr>
            <p:cNvSpPr/>
            <p:nvPr/>
          </p:nvSpPr>
          <p:spPr>
            <a:xfrm>
              <a:off x="2629315" y="3525309"/>
              <a:ext cx="1320348" cy="530218"/>
            </a:xfrm>
            <a:custGeom>
              <a:avLst/>
              <a:gdLst/>
              <a:ahLst/>
              <a:cxnLst/>
              <a:rect l="l" t="t" r="r" b="b"/>
              <a:pathLst>
                <a:path w="412732" h="247959">
                  <a:moveTo>
                    <a:pt x="123979" y="0"/>
                  </a:moveTo>
                  <a:lnTo>
                    <a:pt x="288753" y="0"/>
                  </a:lnTo>
                  <a:cubicBezTo>
                    <a:pt x="321634" y="0"/>
                    <a:pt x="353169" y="13062"/>
                    <a:pt x="376419" y="36313"/>
                  </a:cubicBezTo>
                  <a:cubicBezTo>
                    <a:pt x="399670" y="59563"/>
                    <a:pt x="412732" y="91098"/>
                    <a:pt x="412732" y="123979"/>
                  </a:cubicBezTo>
                  <a:lnTo>
                    <a:pt x="412732" y="123979"/>
                  </a:lnTo>
                  <a:cubicBezTo>
                    <a:pt x="412732" y="156861"/>
                    <a:pt x="399670" y="188395"/>
                    <a:pt x="376419" y="211646"/>
                  </a:cubicBezTo>
                  <a:cubicBezTo>
                    <a:pt x="353169" y="234897"/>
                    <a:pt x="321634" y="247959"/>
                    <a:pt x="288753" y="247959"/>
                  </a:cubicBezTo>
                  <a:lnTo>
                    <a:pt x="123979" y="247959"/>
                  </a:lnTo>
                  <a:cubicBezTo>
                    <a:pt x="91098" y="247959"/>
                    <a:pt x="59563" y="234897"/>
                    <a:pt x="36313" y="211646"/>
                  </a:cubicBezTo>
                  <a:cubicBezTo>
                    <a:pt x="13062" y="188395"/>
                    <a:pt x="0" y="156861"/>
                    <a:pt x="0" y="123979"/>
                  </a:cubicBezTo>
                  <a:lnTo>
                    <a:pt x="0" y="123979"/>
                  </a:lnTo>
                  <a:cubicBezTo>
                    <a:pt x="0" y="91098"/>
                    <a:pt x="13062" y="59563"/>
                    <a:pt x="36313" y="36313"/>
                  </a:cubicBezTo>
                  <a:cubicBezTo>
                    <a:pt x="59563" y="13062"/>
                    <a:pt x="91098" y="0"/>
                    <a:pt x="123979" y="0"/>
                  </a:cubicBezTo>
                  <a:close/>
                </a:path>
              </a:pathLst>
            </a:custGeom>
            <a:solidFill>
              <a:srgbClr val="FFC000">
                <a:alpha val="60000"/>
              </a:srgbClr>
            </a:solidFill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25" name="TextBox 42">
              <a:extLst>
                <a:ext uri="{FF2B5EF4-FFF2-40B4-BE49-F238E27FC236}">
                  <a16:creationId xmlns:a16="http://schemas.microsoft.com/office/drawing/2014/main" id="{BF0A4347-8DB0-D6BE-5FDD-3A6DD1BFED4B}"/>
                </a:ext>
              </a:extLst>
            </p:cNvPr>
            <p:cNvSpPr txBox="1"/>
            <p:nvPr/>
          </p:nvSpPr>
          <p:spPr>
            <a:xfrm>
              <a:off x="2743122" y="3517641"/>
              <a:ext cx="1090831" cy="4802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</a:t>
              </a: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</a:t>
              </a:r>
            </a:p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Flanker task</a:t>
              </a:r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F97F8547-EA78-34EB-C3DC-272D4B59D3E2}"/>
                </a:ext>
              </a:extLst>
            </p:cNvPr>
            <p:cNvSpPr txBox="1"/>
            <p:nvPr/>
          </p:nvSpPr>
          <p:spPr>
            <a:xfrm>
              <a:off x="5442477" y="3916133"/>
              <a:ext cx="109083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F8230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Break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0707964-63F5-B7F5-B8FB-E252737619FD}"/>
              </a:ext>
            </a:extLst>
          </p:cNvPr>
          <p:cNvSpPr/>
          <p:nvPr/>
        </p:nvSpPr>
        <p:spPr>
          <a:xfrm rot="5400000">
            <a:off x="472443" y="3440159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F382C3-0FA0-C1B6-A447-2D0A2B6A53DE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pic>
        <p:nvPicPr>
          <p:cNvPr id="16" name="Picture 15" descr="A group of people in a circle&#10;&#10;Description automatically generated">
            <a:extLst>
              <a:ext uri="{FF2B5EF4-FFF2-40B4-BE49-F238E27FC236}">
                <a16:creationId xmlns:a16="http://schemas.microsoft.com/office/drawing/2014/main" id="{E9D7EDE5-A483-E89B-5CC9-319BB94E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20" y="1559094"/>
            <a:ext cx="1255960" cy="1190989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2135262A-E031-9CC5-AEB3-D63EA5593103}"/>
              </a:ext>
            </a:extLst>
          </p:cNvPr>
          <p:cNvSpPr txBox="1">
            <a:spLocks/>
          </p:cNvSpPr>
          <p:nvPr/>
        </p:nvSpPr>
        <p:spPr>
          <a:xfrm>
            <a:off x="2188509" y="2663081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rgbClr val="F8230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2000" b="1">
                <a:solidFill>
                  <a:srgbClr val="F82302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lang="en-US" sz="1600" b="1">
                <a:solidFill>
                  <a:srgbClr val="F8230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Participants</a:t>
            </a:r>
            <a:endParaRPr lang="en-US" sz="2000">
              <a:solidFill>
                <a:srgbClr val="F8230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B3CA4A-A32F-7A3B-B4EC-E8DAC95784C2}"/>
              </a:ext>
            </a:extLst>
          </p:cNvPr>
          <p:cNvSpPr txBox="1">
            <a:spLocks/>
          </p:cNvSpPr>
          <p:nvPr/>
        </p:nvSpPr>
        <p:spPr>
          <a:xfrm>
            <a:off x="424992" y="55257"/>
            <a:ext cx="4213357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latin typeface="Congenial Black" panose="02000503040000020004" pitchFamily="2" charset="0"/>
                <a:cs typeface="TH SarabunPSK" panose="020B0500040200020003" pitchFamily="34" charset="-34"/>
              </a:rPr>
              <a:t>METHODOLOGY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51E68F-BE70-9CC8-375E-DCE4BE5D2E29}"/>
              </a:ext>
            </a:extLst>
          </p:cNvPr>
          <p:cNvSpPr txBox="1"/>
          <p:nvPr/>
        </p:nvSpPr>
        <p:spPr>
          <a:xfrm>
            <a:off x="7171825" y="906310"/>
            <a:ext cx="267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QUESTIONNAIRE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CCFA6D-9141-5424-9364-5CDD8BF00970}"/>
              </a:ext>
            </a:extLst>
          </p:cNvPr>
          <p:cNvSpPr/>
          <p:nvPr/>
        </p:nvSpPr>
        <p:spPr>
          <a:xfrm rot="5400000">
            <a:off x="6945740" y="1017713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id="{95D631AF-AC8D-93DE-7DF9-E47EFC626084}"/>
              </a:ext>
            </a:extLst>
          </p:cNvPr>
          <p:cNvSpPr/>
          <p:nvPr/>
        </p:nvSpPr>
        <p:spPr>
          <a:xfrm>
            <a:off x="6980277" y="1573747"/>
            <a:ext cx="1357637" cy="1312316"/>
          </a:xfrm>
          <a:custGeom>
            <a:avLst/>
            <a:gdLst/>
            <a:ahLst/>
            <a:cxnLst/>
            <a:rect l="l" t="t" r="r" b="b"/>
            <a:pathLst>
              <a:path w="2182887" h="2182887">
                <a:moveTo>
                  <a:pt x="0" y="0"/>
                </a:moveTo>
                <a:lnTo>
                  <a:pt x="2182887" y="0"/>
                </a:lnTo>
                <a:lnTo>
                  <a:pt x="2182887" y="2182887"/>
                </a:lnTo>
                <a:lnTo>
                  <a:pt x="0" y="218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1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EFA689-D184-637C-5935-7CFB0AB36860}"/>
              </a:ext>
            </a:extLst>
          </p:cNvPr>
          <p:cNvGrpSpPr/>
          <p:nvPr/>
        </p:nvGrpSpPr>
        <p:grpSpPr>
          <a:xfrm>
            <a:off x="8312476" y="2457181"/>
            <a:ext cx="1298214" cy="830998"/>
            <a:chOff x="2403723" y="4781354"/>
            <a:chExt cx="2145825" cy="9730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CDEA7E-BE21-295D-5716-BD691A8E2330}"/>
                </a:ext>
              </a:extLst>
            </p:cNvPr>
            <p:cNvSpPr txBox="1"/>
            <p:nvPr/>
          </p:nvSpPr>
          <p:spPr>
            <a:xfrm>
              <a:off x="2446089" y="4788830"/>
              <a:ext cx="2103459" cy="590867"/>
            </a:xfrm>
            <a:prstGeom prst="roundRect">
              <a:avLst>
                <a:gd name="adj" fmla="val 36159"/>
              </a:avLst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2000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169771-820C-BD53-26E9-B37E474E7B87}"/>
                </a:ext>
              </a:extLst>
            </p:cNvPr>
            <p:cNvSpPr txBox="1"/>
            <p:nvPr/>
          </p:nvSpPr>
          <p:spPr>
            <a:xfrm>
              <a:off x="2403723" y="4781354"/>
              <a:ext cx="2103568" cy="97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haroni" panose="02010803020104030203" pitchFamily="2" charset="-79"/>
                  <a:cs typeface="Aharoni" panose="02010803020104030203" pitchFamily="2" charset="-79"/>
                </a:rPr>
                <a:t>DASS</a:t>
              </a:r>
              <a:r>
                <a:rPr lang="en-US" sz="2400" b="1">
                  <a:latin typeface="Aharoni" panose="02010803020104030203" pitchFamily="2" charset="-79"/>
                  <a:cs typeface="Aharoni" panose="02010803020104030203" pitchFamily="2" charset="-79"/>
                </a:rPr>
                <a:t>-21:</a:t>
              </a:r>
              <a:endParaRPr lang="en-US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52B026-40D6-EBFC-DD49-2362E7544B7D}"/>
              </a:ext>
            </a:extLst>
          </p:cNvPr>
          <p:cNvGrpSpPr/>
          <p:nvPr/>
        </p:nvGrpSpPr>
        <p:grpSpPr>
          <a:xfrm>
            <a:off x="8510518" y="1639605"/>
            <a:ext cx="902129" cy="738664"/>
            <a:chOff x="2446090" y="4788830"/>
            <a:chExt cx="2103570" cy="85130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E04146-1A3F-C942-A155-D49084872974}"/>
                </a:ext>
              </a:extLst>
            </p:cNvPr>
            <p:cNvSpPr txBox="1"/>
            <p:nvPr/>
          </p:nvSpPr>
          <p:spPr>
            <a:xfrm>
              <a:off x="2446090" y="4788830"/>
              <a:ext cx="2103458" cy="581534"/>
            </a:xfrm>
            <a:prstGeom prst="roundRect">
              <a:avLst>
                <a:gd name="adj" fmla="val 36159"/>
              </a:avLst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2000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6D603-853A-532A-D6FE-B65B90AC9706}"/>
                </a:ext>
              </a:extLst>
            </p:cNvPr>
            <p:cNvSpPr txBox="1"/>
            <p:nvPr/>
          </p:nvSpPr>
          <p:spPr>
            <a:xfrm>
              <a:off x="2446090" y="4788830"/>
              <a:ext cx="2103570" cy="85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haroni" panose="02010803020104030203" pitchFamily="2" charset="-79"/>
                  <a:cs typeface="Aharoni" panose="02010803020104030203" pitchFamily="2" charset="-79"/>
                </a:rPr>
                <a:t>STAI</a:t>
              </a:r>
              <a:r>
                <a:rPr lang="en-US" sz="2400" b="1"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  <a:endParaRPr lang="en-US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990B2D-4F0B-E780-8D80-E70C5C0BD190}"/>
              </a:ext>
            </a:extLst>
          </p:cNvPr>
          <p:cNvSpPr txBox="1"/>
          <p:nvPr/>
        </p:nvSpPr>
        <p:spPr>
          <a:xfrm>
            <a:off x="9585251" y="1597079"/>
            <a:ext cx="22569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state anxiety before &amp; after the Flanker task</a:t>
            </a:r>
            <a:endParaRPr lang="en-US" sz="1600">
              <a:effectLst/>
              <a:latin typeface="Abadi" panose="020B06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6E1F1D-98DA-49F8-34D8-9C33DAF67A83}"/>
              </a:ext>
            </a:extLst>
          </p:cNvPr>
          <p:cNvSpPr txBox="1"/>
          <p:nvPr/>
        </p:nvSpPr>
        <p:spPr>
          <a:xfrm>
            <a:off x="9694437" y="2414146"/>
            <a:ext cx="1638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negative emotional state</a:t>
            </a:r>
            <a:endParaRPr lang="en-US" sz="1600">
              <a:effectLst/>
              <a:latin typeface="Abadi" panose="020B0604020104020204" pitchFamily="34" charset="0"/>
            </a:endParaRP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A9487570-08B9-F749-4926-A30EA0D28089}"/>
              </a:ext>
            </a:extLst>
          </p:cNvPr>
          <p:cNvSpPr/>
          <p:nvPr/>
        </p:nvSpPr>
        <p:spPr>
          <a:xfrm>
            <a:off x="5680436" y="1937877"/>
            <a:ext cx="140545" cy="142961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/>
          </a:p>
        </p:txBody>
      </p:sp>
      <p:pic>
        <p:nvPicPr>
          <p:cNvPr id="44" name="Picture 92">
            <a:extLst>
              <a:ext uri="{FF2B5EF4-FFF2-40B4-BE49-F238E27FC236}">
                <a16:creationId xmlns:a16="http://schemas.microsoft.com/office/drawing/2014/main" id="{294C617C-D55A-DA02-C86A-2218FC191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6161" y="1712663"/>
            <a:ext cx="508584" cy="482275"/>
          </a:xfrm>
          <a:prstGeom prst="rect">
            <a:avLst/>
          </a:prstGeom>
        </p:spPr>
      </p:pic>
      <p:pic>
        <p:nvPicPr>
          <p:cNvPr id="45" name="Picture 92">
            <a:extLst>
              <a:ext uri="{FF2B5EF4-FFF2-40B4-BE49-F238E27FC236}">
                <a16:creationId xmlns:a16="http://schemas.microsoft.com/office/drawing/2014/main" id="{A2EFD029-A64D-8C9E-3DE9-1A803305C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6914" y="1720511"/>
            <a:ext cx="508584" cy="482275"/>
          </a:xfrm>
          <a:prstGeom prst="rect">
            <a:avLst/>
          </a:prstGeom>
        </p:spPr>
      </p:pic>
      <p:pic>
        <p:nvPicPr>
          <p:cNvPr id="46" name="Picture 92">
            <a:extLst>
              <a:ext uri="{FF2B5EF4-FFF2-40B4-BE49-F238E27FC236}">
                <a16:creationId xmlns:a16="http://schemas.microsoft.com/office/drawing/2014/main" id="{CE02C600-9B50-140B-3085-C90EA1E70B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871" y="2459783"/>
            <a:ext cx="508584" cy="482275"/>
          </a:xfrm>
          <a:prstGeom prst="rect">
            <a:avLst/>
          </a:prstGeom>
        </p:spPr>
      </p:pic>
      <p:pic>
        <p:nvPicPr>
          <p:cNvPr id="47" name="Picture 46" descr="A red circle with white line in it&#10;&#10;Description automatically generated">
            <a:extLst>
              <a:ext uri="{FF2B5EF4-FFF2-40B4-BE49-F238E27FC236}">
                <a16:creationId xmlns:a16="http://schemas.microsoft.com/office/drawing/2014/main" id="{9D526425-4833-5665-0BCF-4A6DA2CE19C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831" b="69492" l="27334" r="47368">
                        <a14:foregroundMark x1="34126" y1="50169" x2="34126" y2="50169"/>
                        <a14:foregroundMark x1="35993" y1="49831" x2="35993" y2="49831"/>
                        <a14:foregroundMark x1="39559" y1="50508" x2="39559" y2="50508"/>
                        <a14:foregroundMark x1="40917" y1="51525" x2="40917" y2="51525"/>
                        <a14:foregroundMark x1="39559" y1="51864" x2="39559" y2="51864"/>
                        <a14:foregroundMark x1="37182" y1="68136" x2="37182" y2="68136"/>
                        <a14:foregroundMark x1="37351" y1="69492" x2="37351" y2="69492"/>
                        <a14:foregroundMark x1="46859" y1="49492" x2="46859" y2="49492"/>
                        <a14:foregroundMark x1="37691" y1="30508" x2="37691" y2="30508"/>
                        <a14:foregroundMark x1="27504" y1="48475" x2="27504" y2="48475"/>
                        <a14:foregroundMark x1="47368" y1="48475" x2="47368" y2="48475"/>
                        <a14:foregroundMark x1="27504" y1="47458" x2="27504" y2="47458"/>
                      </a14:backgroundRemoval>
                    </a14:imgEffect>
                  </a14:imgLayer>
                </a14:imgProps>
              </a:ext>
            </a:extLst>
          </a:blip>
          <a:srcRect l="25670" t="27362" r="51076" b="27362"/>
          <a:stretch/>
        </p:blipFill>
        <p:spPr>
          <a:xfrm>
            <a:off x="6217233" y="1634068"/>
            <a:ext cx="420492" cy="35985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8" name="Picture 47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2532ED02-7F19-9319-EFC0-D3FD5A4ED4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2745" y="1679964"/>
            <a:ext cx="326863" cy="287810"/>
          </a:xfrm>
          <a:prstGeom prst="rect">
            <a:avLst/>
          </a:prstGeom>
        </p:spPr>
      </p:pic>
      <p:pic>
        <p:nvPicPr>
          <p:cNvPr id="49" name="Picture 11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5B7C0650-D3C9-0047-92C8-553BC0F3D9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7848" y="2410592"/>
            <a:ext cx="326863" cy="287810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15974932-D854-A0AE-B148-208B0FB34FBF}"/>
              </a:ext>
            </a:extLst>
          </p:cNvPr>
          <p:cNvSpPr txBox="1">
            <a:spLocks/>
          </p:cNvSpPr>
          <p:nvPr/>
        </p:nvSpPr>
        <p:spPr>
          <a:xfrm>
            <a:off x="4042966" y="1802487"/>
            <a:ext cx="831591" cy="2707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"/>
              </a:spcBef>
            </a:pPr>
            <a:r>
              <a:rPr lang="en-US" sz="1400">
                <a:latin typeface="Abadi" panose="020B0604020104020204" pitchFamily="34" charset="0"/>
                <a:cs typeface="Aharoni" panose="02010803020104030203" pitchFamily="2" charset="-79"/>
              </a:rPr>
              <a:t>PN (15)</a:t>
            </a:r>
            <a:endParaRPr lang="en-US" sz="110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7C1C9318-75EB-B119-0B23-C8ED6E879B94}"/>
              </a:ext>
            </a:extLst>
          </p:cNvPr>
          <p:cNvSpPr txBox="1">
            <a:spLocks/>
          </p:cNvSpPr>
          <p:nvPr/>
        </p:nvSpPr>
        <p:spPr>
          <a:xfrm>
            <a:off x="4046069" y="2583647"/>
            <a:ext cx="831591" cy="2707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"/>
              </a:spcBef>
            </a:pPr>
            <a:r>
              <a:rPr lang="en-US" sz="1400">
                <a:latin typeface="Abadi" panose="020B0604020104020204" pitchFamily="34" charset="0"/>
                <a:cs typeface="Aharoni" panose="02010803020104030203" pitchFamily="2" charset="-79"/>
              </a:rPr>
              <a:t>NP (15)</a:t>
            </a:r>
            <a:endParaRPr lang="en-US" sz="110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E6477465-2BEF-FCF3-CDD8-08B14A8A5AA5}"/>
              </a:ext>
            </a:extLst>
          </p:cNvPr>
          <p:cNvSpPr/>
          <p:nvPr/>
        </p:nvSpPr>
        <p:spPr>
          <a:xfrm>
            <a:off x="5697078" y="2645699"/>
            <a:ext cx="140545" cy="142961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/>
          </a:p>
        </p:txBody>
      </p:sp>
      <p:pic>
        <p:nvPicPr>
          <p:cNvPr id="54" name="Picture 92">
            <a:extLst>
              <a:ext uri="{FF2B5EF4-FFF2-40B4-BE49-F238E27FC236}">
                <a16:creationId xmlns:a16="http://schemas.microsoft.com/office/drawing/2014/main" id="{F3E291ED-D6F0-3BB9-2239-F1C0A45E7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0707" y="2446410"/>
            <a:ext cx="508584" cy="482275"/>
          </a:xfrm>
          <a:prstGeom prst="rect">
            <a:avLst/>
          </a:prstGeom>
        </p:spPr>
      </p:pic>
      <p:pic>
        <p:nvPicPr>
          <p:cNvPr id="55" name="Picture 54" descr="A red circle with white line in it&#10;&#10;Description automatically generated">
            <a:extLst>
              <a:ext uri="{FF2B5EF4-FFF2-40B4-BE49-F238E27FC236}">
                <a16:creationId xmlns:a16="http://schemas.microsoft.com/office/drawing/2014/main" id="{A27070BA-1FEA-D03F-6FDE-1BD9B49BCE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831" b="69492" l="27334" r="47368">
                        <a14:foregroundMark x1="34126" y1="50169" x2="34126" y2="50169"/>
                        <a14:foregroundMark x1="35993" y1="49831" x2="35993" y2="49831"/>
                        <a14:foregroundMark x1="39559" y1="50508" x2="39559" y2="50508"/>
                        <a14:foregroundMark x1="40917" y1="51525" x2="40917" y2="51525"/>
                        <a14:foregroundMark x1="39559" y1="51864" x2="39559" y2="51864"/>
                        <a14:foregroundMark x1="37182" y1="68136" x2="37182" y2="68136"/>
                        <a14:foregroundMark x1="37351" y1="69492" x2="37351" y2="69492"/>
                        <a14:foregroundMark x1="46859" y1="49492" x2="46859" y2="49492"/>
                        <a14:foregroundMark x1="37691" y1="30508" x2="37691" y2="30508"/>
                        <a14:foregroundMark x1="27504" y1="48475" x2="27504" y2="48475"/>
                        <a14:foregroundMark x1="47368" y1="48475" x2="47368" y2="48475"/>
                        <a14:foregroundMark x1="27504" y1="47458" x2="27504" y2="47458"/>
                      </a14:backgroundRemoval>
                    </a14:imgEffect>
                  </a14:imgLayer>
                </a14:imgProps>
              </a:ext>
            </a:extLst>
          </a:blip>
          <a:srcRect l="25670" t="27362" r="51076" b="27362"/>
          <a:stretch/>
        </p:blipFill>
        <p:spPr>
          <a:xfrm>
            <a:off x="5196292" y="2357327"/>
            <a:ext cx="420492" cy="35985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6EB5A0C-F717-E9A7-415F-DAB009DCAD80}"/>
              </a:ext>
            </a:extLst>
          </p:cNvPr>
          <p:cNvSpPr/>
          <p:nvPr/>
        </p:nvSpPr>
        <p:spPr>
          <a:xfrm>
            <a:off x="0" y="6345432"/>
            <a:ext cx="12192000" cy="540000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8CED5DB-A0BB-FF7E-F228-671E5B0721B4}"/>
              </a:ext>
            </a:extLst>
          </p:cNvPr>
          <p:cNvSpPr/>
          <p:nvPr/>
        </p:nvSpPr>
        <p:spPr>
          <a:xfrm>
            <a:off x="1285557" y="6389939"/>
            <a:ext cx="2612572" cy="387005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F4266A-6E05-F08A-A9C2-476F543A7DFA}"/>
              </a:ext>
            </a:extLst>
          </p:cNvPr>
          <p:cNvSpPr txBox="1"/>
          <p:nvPr/>
        </p:nvSpPr>
        <p:spPr>
          <a:xfrm>
            <a:off x="1591057" y="6419503"/>
            <a:ext cx="20088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Experimentation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4348085-7245-C558-7F7B-BFFB469E88C6}"/>
              </a:ext>
            </a:extLst>
          </p:cNvPr>
          <p:cNvSpPr txBox="1"/>
          <p:nvPr/>
        </p:nvSpPr>
        <p:spPr>
          <a:xfrm>
            <a:off x="5030965" y="6398170"/>
            <a:ext cx="213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Flanker task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9A58CD-9905-F03D-F53E-EE008B2F40BD}"/>
              </a:ext>
            </a:extLst>
          </p:cNvPr>
          <p:cNvSpPr txBox="1"/>
          <p:nvPr/>
        </p:nvSpPr>
        <p:spPr>
          <a:xfrm>
            <a:off x="8553062" y="6419503"/>
            <a:ext cx="233887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Data analysis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241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DF382C3-0FA0-C1B6-A447-2D0A2B6A53DE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057FA41-EE9D-0B37-390F-4CEB277738F1}"/>
              </a:ext>
            </a:extLst>
          </p:cNvPr>
          <p:cNvSpPr txBox="1">
            <a:spLocks/>
          </p:cNvSpPr>
          <p:nvPr/>
        </p:nvSpPr>
        <p:spPr>
          <a:xfrm>
            <a:off x="757101" y="261235"/>
            <a:ext cx="4024450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FLANKER TASK</a:t>
            </a:r>
            <a:endParaRPr lang="en-US" sz="4300">
              <a:latin typeface="Congenial Black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60756E-085E-8518-9D1B-1D62447819AA}"/>
              </a:ext>
            </a:extLst>
          </p:cNvPr>
          <p:cNvSpPr/>
          <p:nvPr/>
        </p:nvSpPr>
        <p:spPr>
          <a:xfrm rot="5400000">
            <a:off x="273460" y="519934"/>
            <a:ext cx="674682" cy="183755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: Rounded Corners 2093">
            <a:extLst>
              <a:ext uri="{FF2B5EF4-FFF2-40B4-BE49-F238E27FC236}">
                <a16:creationId xmlns:a16="http://schemas.microsoft.com/office/drawing/2014/main" id="{A2C2AD4E-E0A8-E029-2ED0-F74314CBDAEA}"/>
              </a:ext>
            </a:extLst>
          </p:cNvPr>
          <p:cNvSpPr/>
          <p:nvPr/>
        </p:nvSpPr>
        <p:spPr>
          <a:xfrm>
            <a:off x="9529431" y="1318307"/>
            <a:ext cx="1990716" cy="4430953"/>
          </a:xfrm>
          <a:prstGeom prst="roundRect">
            <a:avLst/>
          </a:prstGeom>
          <a:solidFill>
            <a:srgbClr val="FFC000">
              <a:alpha val="16863"/>
            </a:srgbClr>
          </a:solidFill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Subtitle 2">
            <a:extLst>
              <a:ext uri="{FF2B5EF4-FFF2-40B4-BE49-F238E27FC236}">
                <a16:creationId xmlns:a16="http://schemas.microsoft.com/office/drawing/2014/main" id="{38FB8A07-3E80-0D69-C3C2-B8A1C7D58300}"/>
              </a:ext>
            </a:extLst>
          </p:cNvPr>
          <p:cNvSpPr txBox="1">
            <a:spLocks/>
          </p:cNvSpPr>
          <p:nvPr/>
        </p:nvSpPr>
        <p:spPr>
          <a:xfrm>
            <a:off x="7794815" y="3228011"/>
            <a:ext cx="1298919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Hourglass </a:t>
            </a:r>
          </a:p>
        </p:txBody>
      </p:sp>
      <p:pic>
        <p:nvPicPr>
          <p:cNvPr id="82" name="Picture 81" descr="A black dot in a grey background&#10;&#10;Description automatically generated">
            <a:extLst>
              <a:ext uri="{FF2B5EF4-FFF2-40B4-BE49-F238E27FC236}">
                <a16:creationId xmlns:a16="http://schemas.microsoft.com/office/drawing/2014/main" id="{1DB90675-2080-A517-3601-C00494988E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7" y="1451319"/>
            <a:ext cx="1618045" cy="1584521"/>
          </a:xfrm>
          <a:prstGeom prst="rect">
            <a:avLst/>
          </a:prstGeom>
        </p:spPr>
      </p:pic>
      <p:pic>
        <p:nvPicPr>
          <p:cNvPr id="83" name="Picture 82" descr="A person's face with a small dot&#10;&#10;Description automatically generated">
            <a:extLst>
              <a:ext uri="{FF2B5EF4-FFF2-40B4-BE49-F238E27FC236}">
                <a16:creationId xmlns:a16="http://schemas.microsoft.com/office/drawing/2014/main" id="{15AD65E8-90F3-849A-3E84-D5ACE5C78D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764" y="1457398"/>
            <a:ext cx="1554530" cy="1579205"/>
          </a:xfrm>
          <a:prstGeom prst="rect">
            <a:avLst/>
          </a:prstGeom>
        </p:spPr>
      </p:pic>
      <p:pic>
        <p:nvPicPr>
          <p:cNvPr id="84" name="Picture 83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8E866AE9-4CB6-BC1A-1F8D-D646AE3AA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17" y="1451319"/>
            <a:ext cx="1658171" cy="1584521"/>
          </a:xfrm>
          <a:prstGeom prst="rect">
            <a:avLst/>
          </a:prstGeom>
        </p:spPr>
      </p:pic>
      <p:pic>
        <p:nvPicPr>
          <p:cNvPr id="85" name="Picture 84" descr="A gold medal with a star and red ribbon&#10;&#10;Description automatically generated">
            <a:extLst>
              <a:ext uri="{FF2B5EF4-FFF2-40B4-BE49-F238E27FC236}">
                <a16:creationId xmlns:a16="http://schemas.microsoft.com/office/drawing/2014/main" id="{3B80B72C-B857-3FEE-3997-0A51154E78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07" y="4011054"/>
            <a:ext cx="1651294" cy="1584522"/>
          </a:xfrm>
          <a:prstGeom prst="rect">
            <a:avLst/>
          </a:prstGeom>
        </p:spPr>
      </p:pic>
      <p:pic>
        <p:nvPicPr>
          <p:cNvPr id="86" name="Picture 85" descr="A white and pink hexagon with a black center&#10;&#10;Description automatically generated">
            <a:extLst>
              <a:ext uri="{FF2B5EF4-FFF2-40B4-BE49-F238E27FC236}">
                <a16:creationId xmlns:a16="http://schemas.microsoft.com/office/drawing/2014/main" id="{37AA57EA-769C-2EE2-5289-D04CAC2A58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892" y="4011054"/>
            <a:ext cx="1630317" cy="1584522"/>
          </a:xfrm>
          <a:prstGeom prst="rect">
            <a:avLst/>
          </a:prstGeom>
        </p:spPr>
      </p:pic>
      <p:pic>
        <p:nvPicPr>
          <p:cNvPr id="87" name="Picture 86" descr="A blue and white clock with a black clock and a white clock on a gray background&#10;&#10;Description automatically generated">
            <a:extLst>
              <a:ext uri="{FF2B5EF4-FFF2-40B4-BE49-F238E27FC236}">
                <a16:creationId xmlns:a16="http://schemas.microsoft.com/office/drawing/2014/main" id="{54A2DFB5-7879-6B01-B667-BC014E7B23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00" y="4011054"/>
            <a:ext cx="1616149" cy="1584522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F491445C-CC91-5344-DA62-C0835CADCEE2}"/>
              </a:ext>
            </a:extLst>
          </p:cNvPr>
          <p:cNvSpPr/>
          <p:nvPr/>
        </p:nvSpPr>
        <p:spPr>
          <a:xfrm>
            <a:off x="1735814" y="2120176"/>
            <a:ext cx="294932" cy="29299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341F66F-D863-BE55-5DC5-E66B1FC4C490}"/>
              </a:ext>
            </a:extLst>
          </p:cNvPr>
          <p:cNvSpPr/>
          <p:nvPr/>
        </p:nvSpPr>
        <p:spPr>
          <a:xfrm>
            <a:off x="4848243" y="1950370"/>
            <a:ext cx="602895" cy="59893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8F48547-4368-B2C0-93C1-11E933C3C332}"/>
              </a:ext>
            </a:extLst>
          </p:cNvPr>
          <p:cNvSpPr/>
          <p:nvPr/>
        </p:nvSpPr>
        <p:spPr>
          <a:xfrm>
            <a:off x="6963185" y="2626234"/>
            <a:ext cx="380260" cy="37776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322E94B-81D4-E05F-FC92-B7713007117B}"/>
              </a:ext>
            </a:extLst>
          </p:cNvPr>
          <p:cNvSpPr/>
          <p:nvPr/>
        </p:nvSpPr>
        <p:spPr>
          <a:xfrm>
            <a:off x="7931765" y="2054697"/>
            <a:ext cx="380260" cy="37776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22E1C1E-EC17-2CEA-E073-9BB9260E6FCD}"/>
              </a:ext>
            </a:extLst>
          </p:cNvPr>
          <p:cNvCxnSpPr>
            <a:cxnSpLocks/>
            <a:stCxn id="85" idx="0"/>
            <a:endCxn id="84" idx="2"/>
          </p:cNvCxnSpPr>
          <p:nvPr/>
        </p:nvCxnSpPr>
        <p:spPr>
          <a:xfrm rot="5400000" flipH="1" flipV="1">
            <a:off x="4211171" y="737323"/>
            <a:ext cx="975214" cy="5572249"/>
          </a:xfrm>
          <a:prstGeom prst="bentConnector3">
            <a:avLst>
              <a:gd name="adj1" fmla="val 37303"/>
            </a:avLst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AFB1A8F-140D-6367-74C0-34C676D159D2}"/>
              </a:ext>
            </a:extLst>
          </p:cNvPr>
          <p:cNvCxnSpPr>
            <a:cxnSpLocks/>
            <a:stCxn id="88" idx="3"/>
          </p:cNvCxnSpPr>
          <p:nvPr/>
        </p:nvCxnSpPr>
        <p:spPr>
          <a:xfrm flipH="1">
            <a:off x="1405038" y="2370264"/>
            <a:ext cx="373968" cy="79786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BC33CF9-E8A6-41F1-4619-B8620C9530E6}"/>
              </a:ext>
            </a:extLst>
          </p:cNvPr>
          <p:cNvCxnSpPr>
            <a:cxnSpLocks/>
            <a:endCxn id="89" idx="0"/>
          </p:cNvCxnSpPr>
          <p:nvPr/>
        </p:nvCxnSpPr>
        <p:spPr>
          <a:xfrm flipH="1">
            <a:off x="5149691" y="1289538"/>
            <a:ext cx="149238" cy="66083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526DF0-F2AE-9944-FA28-EE818A2FE8C2}"/>
              </a:ext>
            </a:extLst>
          </p:cNvPr>
          <p:cNvCxnSpPr>
            <a:cxnSpLocks/>
            <a:stCxn id="90" idx="3"/>
          </p:cNvCxnSpPr>
          <p:nvPr/>
        </p:nvCxnSpPr>
        <p:spPr>
          <a:xfrm flipH="1">
            <a:off x="6819182" y="2948676"/>
            <a:ext cx="199691" cy="24910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9079D4E-69AA-B380-007A-D3ECDE1CC349}"/>
              </a:ext>
            </a:extLst>
          </p:cNvPr>
          <p:cNvCxnSpPr>
            <a:cxnSpLocks/>
            <a:stCxn id="167" idx="0"/>
            <a:endCxn id="92" idx="5"/>
          </p:cNvCxnSpPr>
          <p:nvPr/>
        </p:nvCxnSpPr>
        <p:spPr>
          <a:xfrm flipH="1" flipV="1">
            <a:off x="8256337" y="2377139"/>
            <a:ext cx="187938" cy="85087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Subtitle 2">
            <a:extLst>
              <a:ext uri="{FF2B5EF4-FFF2-40B4-BE49-F238E27FC236}">
                <a16:creationId xmlns:a16="http://schemas.microsoft.com/office/drawing/2014/main" id="{1D31868A-7493-1F42-AF08-69FA6BC06149}"/>
              </a:ext>
            </a:extLst>
          </p:cNvPr>
          <p:cNvSpPr txBox="1">
            <a:spLocks/>
          </p:cNvSpPr>
          <p:nvPr/>
        </p:nvSpPr>
        <p:spPr>
          <a:xfrm>
            <a:off x="513421" y="3212305"/>
            <a:ext cx="1390248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Focus point</a:t>
            </a: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B48CED7F-97D4-4E8C-EB3D-7E6CD781ED1C}"/>
              </a:ext>
            </a:extLst>
          </p:cNvPr>
          <p:cNvSpPr txBox="1">
            <a:spLocks/>
          </p:cNvSpPr>
          <p:nvPr/>
        </p:nvSpPr>
        <p:spPr>
          <a:xfrm>
            <a:off x="4353199" y="993405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Emotional face</a:t>
            </a:r>
          </a:p>
        </p:txBody>
      </p:sp>
      <p:sp>
        <p:nvSpPr>
          <p:cNvPr id="168" name="Subtitle 2">
            <a:extLst>
              <a:ext uri="{FF2B5EF4-FFF2-40B4-BE49-F238E27FC236}">
                <a16:creationId xmlns:a16="http://schemas.microsoft.com/office/drawing/2014/main" id="{89A61330-9F7D-EC77-D60E-DA626DDA7D90}"/>
              </a:ext>
            </a:extLst>
          </p:cNvPr>
          <p:cNvSpPr txBox="1">
            <a:spLocks/>
          </p:cNvSpPr>
          <p:nvPr/>
        </p:nvSpPr>
        <p:spPr>
          <a:xfrm>
            <a:off x="5404645" y="3128313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Diamond</a:t>
            </a:r>
          </a:p>
        </p:txBody>
      </p:sp>
      <p:sp>
        <p:nvSpPr>
          <p:cNvPr id="187" name="Subtitle 2">
            <a:extLst>
              <a:ext uri="{FF2B5EF4-FFF2-40B4-BE49-F238E27FC236}">
                <a16:creationId xmlns:a16="http://schemas.microsoft.com/office/drawing/2014/main" id="{660C58B3-EAFE-9281-D398-E80E8BA0C401}"/>
              </a:ext>
            </a:extLst>
          </p:cNvPr>
          <p:cNvSpPr txBox="1">
            <a:spLocks/>
          </p:cNvSpPr>
          <p:nvPr/>
        </p:nvSpPr>
        <p:spPr>
          <a:xfrm>
            <a:off x="1027299" y="5668030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Correct</a:t>
            </a:r>
          </a:p>
        </p:txBody>
      </p:sp>
      <p:sp>
        <p:nvSpPr>
          <p:cNvPr id="188" name="Subtitle 2">
            <a:extLst>
              <a:ext uri="{FF2B5EF4-FFF2-40B4-BE49-F238E27FC236}">
                <a16:creationId xmlns:a16="http://schemas.microsoft.com/office/drawing/2014/main" id="{ABFD9D0E-71B4-684D-B19A-B30BA733DE13}"/>
              </a:ext>
            </a:extLst>
          </p:cNvPr>
          <p:cNvSpPr txBox="1">
            <a:spLocks/>
          </p:cNvSpPr>
          <p:nvPr/>
        </p:nvSpPr>
        <p:spPr>
          <a:xfrm>
            <a:off x="3800695" y="5668029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Incorrect</a:t>
            </a:r>
          </a:p>
        </p:txBody>
      </p:sp>
      <p:sp>
        <p:nvSpPr>
          <p:cNvPr id="189" name="Subtitle 2">
            <a:extLst>
              <a:ext uri="{FF2B5EF4-FFF2-40B4-BE49-F238E27FC236}">
                <a16:creationId xmlns:a16="http://schemas.microsoft.com/office/drawing/2014/main" id="{9F8132C3-F411-7180-26E0-E5AB0F36F9DB}"/>
              </a:ext>
            </a:extLst>
          </p:cNvPr>
          <p:cNvSpPr txBox="1">
            <a:spLocks/>
          </p:cNvSpPr>
          <p:nvPr/>
        </p:nvSpPr>
        <p:spPr>
          <a:xfrm>
            <a:off x="6550461" y="5668028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Time out</a:t>
            </a:r>
          </a:p>
        </p:txBody>
      </p:sp>
      <p:sp>
        <p:nvSpPr>
          <p:cNvPr id="2048" name="Arrow: Right 2047">
            <a:extLst>
              <a:ext uri="{FF2B5EF4-FFF2-40B4-BE49-F238E27FC236}">
                <a16:creationId xmlns:a16="http://schemas.microsoft.com/office/drawing/2014/main" id="{AFC49ED0-4D56-3324-8468-ED8B86ED142A}"/>
              </a:ext>
            </a:extLst>
          </p:cNvPr>
          <p:cNvSpPr/>
          <p:nvPr/>
        </p:nvSpPr>
        <p:spPr>
          <a:xfrm>
            <a:off x="2866444" y="1852318"/>
            <a:ext cx="886619" cy="755500"/>
          </a:xfrm>
          <a:prstGeom prst="rightArrow">
            <a:avLst>
              <a:gd name="adj1" fmla="val 50449"/>
              <a:gd name="adj2" fmla="val 6713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Arrow: Right 2050">
            <a:extLst>
              <a:ext uri="{FF2B5EF4-FFF2-40B4-BE49-F238E27FC236}">
                <a16:creationId xmlns:a16="http://schemas.microsoft.com/office/drawing/2014/main" id="{42E7B7D1-A382-B78B-B698-690B970357AE}"/>
              </a:ext>
            </a:extLst>
          </p:cNvPr>
          <p:cNvSpPr/>
          <p:nvPr/>
        </p:nvSpPr>
        <p:spPr>
          <a:xfrm>
            <a:off x="5617767" y="1852318"/>
            <a:ext cx="886619" cy="755500"/>
          </a:xfrm>
          <a:prstGeom prst="rightArrow">
            <a:avLst>
              <a:gd name="adj1" fmla="val 50449"/>
              <a:gd name="adj2" fmla="val 6713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6A633023-2802-CFDD-2B20-3CD18A8F96EC}"/>
              </a:ext>
            </a:extLst>
          </p:cNvPr>
          <p:cNvCxnSpPr>
            <a:endCxn id="86" idx="0"/>
          </p:cNvCxnSpPr>
          <p:nvPr/>
        </p:nvCxnSpPr>
        <p:spPr>
          <a:xfrm>
            <a:off x="4686050" y="3627222"/>
            <a:ext cx="1" cy="383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5158A828-1BFB-AD0B-13E5-602F180665B3}"/>
              </a:ext>
            </a:extLst>
          </p:cNvPr>
          <p:cNvCxnSpPr>
            <a:cxnSpLocks/>
          </p:cNvCxnSpPr>
          <p:nvPr/>
        </p:nvCxnSpPr>
        <p:spPr>
          <a:xfrm>
            <a:off x="7485193" y="3627222"/>
            <a:ext cx="6059" cy="383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9" name="Picture 8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89C2B758-7C8D-167C-3736-4C7462657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0647" y="3697021"/>
            <a:ext cx="1330134" cy="1298405"/>
          </a:xfrm>
          <a:prstGeom prst="rect">
            <a:avLst/>
          </a:prstGeom>
        </p:spPr>
      </p:pic>
      <p:sp>
        <p:nvSpPr>
          <p:cNvPr id="2080" name="TextBox 2079">
            <a:extLst>
              <a:ext uri="{FF2B5EF4-FFF2-40B4-BE49-F238E27FC236}">
                <a16:creationId xmlns:a16="http://schemas.microsoft.com/office/drawing/2014/main" id="{92B59F17-C814-1442-B8D2-84B38EFB106F}"/>
              </a:ext>
            </a:extLst>
          </p:cNvPr>
          <p:cNvSpPr txBox="1"/>
          <p:nvPr/>
        </p:nvSpPr>
        <p:spPr>
          <a:xfrm>
            <a:off x="9956955" y="3124112"/>
            <a:ext cx="110977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>
                <a:solidFill>
                  <a:srgbClr val="040C28"/>
                </a:solidFill>
                <a:latin typeface="Abadi" panose="020B0604020104020204" pitchFamily="34" charset="0"/>
              </a:rPr>
              <a:t>Congruent</a:t>
            </a:r>
            <a:endParaRPr lang="en-US" sz="1600">
              <a:latin typeface="Abadi" panose="020B0604020104020204" pitchFamily="34" charset="0"/>
            </a:endParaRP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75768A8-9F37-EE81-EAAC-BFDE9C3046B5}"/>
              </a:ext>
            </a:extLst>
          </p:cNvPr>
          <p:cNvSpPr txBox="1"/>
          <p:nvPr/>
        </p:nvSpPr>
        <p:spPr>
          <a:xfrm>
            <a:off x="9850647" y="5045709"/>
            <a:ext cx="133013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>
                <a:solidFill>
                  <a:srgbClr val="040C28"/>
                </a:solidFill>
                <a:latin typeface="Abadi" panose="020B0604020104020204" pitchFamily="34" charset="0"/>
              </a:rPr>
              <a:t>Incongruent</a:t>
            </a:r>
            <a:endParaRPr lang="en-US" sz="1600">
              <a:latin typeface="Abadi" panose="020B0604020104020204" pitchFamily="34" charset="0"/>
            </a:endParaRPr>
          </a:p>
        </p:txBody>
      </p:sp>
      <p:pic>
        <p:nvPicPr>
          <p:cNvPr id="2082" name="Picture 2081">
            <a:extLst>
              <a:ext uri="{FF2B5EF4-FFF2-40B4-BE49-F238E27FC236}">
                <a16:creationId xmlns:a16="http://schemas.microsoft.com/office/drawing/2014/main" id="{738633C3-E783-0528-2335-01E303E23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6348" y="1721606"/>
            <a:ext cx="1410990" cy="1376455"/>
          </a:xfrm>
          <a:prstGeom prst="rect">
            <a:avLst/>
          </a:prstGeom>
        </p:spPr>
      </p:pic>
      <p:sp>
        <p:nvSpPr>
          <p:cNvPr id="2083" name="Oval 2082">
            <a:extLst>
              <a:ext uri="{FF2B5EF4-FFF2-40B4-BE49-F238E27FC236}">
                <a16:creationId xmlns:a16="http://schemas.microsoft.com/office/drawing/2014/main" id="{D3A5013A-5F7C-550D-7981-33021C722DFC}"/>
              </a:ext>
            </a:extLst>
          </p:cNvPr>
          <p:cNvSpPr/>
          <p:nvPr/>
        </p:nvSpPr>
        <p:spPr>
          <a:xfrm>
            <a:off x="10805918" y="2000075"/>
            <a:ext cx="363369" cy="81010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Subtitle 2">
            <a:extLst>
              <a:ext uri="{FF2B5EF4-FFF2-40B4-BE49-F238E27FC236}">
                <a16:creationId xmlns:a16="http://schemas.microsoft.com/office/drawing/2014/main" id="{95138218-D662-CAAA-A656-E56BA1B94A12}"/>
              </a:ext>
            </a:extLst>
          </p:cNvPr>
          <p:cNvSpPr txBox="1">
            <a:spLocks/>
          </p:cNvSpPr>
          <p:nvPr/>
        </p:nvSpPr>
        <p:spPr>
          <a:xfrm>
            <a:off x="9639434" y="893397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haroni" panose="02010803020104030203" pitchFamily="2" charset="-79"/>
                <a:cs typeface="Aharoni" panose="02010803020104030203" pitchFamily="2" charset="-79"/>
              </a:rPr>
              <a:t>Congruence </a:t>
            </a:r>
          </a:p>
        </p:txBody>
      </p:sp>
      <p:sp>
        <p:nvSpPr>
          <p:cNvPr id="2102" name="Rectangle: Rounded Corners 2101">
            <a:extLst>
              <a:ext uri="{FF2B5EF4-FFF2-40B4-BE49-F238E27FC236}">
                <a16:creationId xmlns:a16="http://schemas.microsoft.com/office/drawing/2014/main" id="{EDE26D9C-4A1D-D51F-8FBC-4C7E726127A7}"/>
              </a:ext>
            </a:extLst>
          </p:cNvPr>
          <p:cNvSpPr/>
          <p:nvPr/>
        </p:nvSpPr>
        <p:spPr>
          <a:xfrm>
            <a:off x="-1" y="6345432"/>
            <a:ext cx="12307019" cy="540000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03" name="Rectangle: Rounded Corners 2102">
            <a:extLst>
              <a:ext uri="{FF2B5EF4-FFF2-40B4-BE49-F238E27FC236}">
                <a16:creationId xmlns:a16="http://schemas.microsoft.com/office/drawing/2014/main" id="{7C32A123-5260-8D67-AD3E-D20D284FC43C}"/>
              </a:ext>
            </a:extLst>
          </p:cNvPr>
          <p:cNvSpPr/>
          <p:nvPr/>
        </p:nvSpPr>
        <p:spPr>
          <a:xfrm>
            <a:off x="4757203" y="6389684"/>
            <a:ext cx="2637219" cy="387005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F189FBCF-6AB7-D8C2-0A5D-AFB2320211CF}"/>
              </a:ext>
            </a:extLst>
          </p:cNvPr>
          <p:cNvSpPr txBox="1"/>
          <p:nvPr/>
        </p:nvSpPr>
        <p:spPr>
          <a:xfrm>
            <a:off x="1591057" y="6419503"/>
            <a:ext cx="20278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Experimentation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B5639A13-8408-0A4A-7B60-CFC8956525B4}"/>
              </a:ext>
            </a:extLst>
          </p:cNvPr>
          <p:cNvSpPr txBox="1"/>
          <p:nvPr/>
        </p:nvSpPr>
        <p:spPr>
          <a:xfrm>
            <a:off x="5030964" y="6398170"/>
            <a:ext cx="2150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Flanker task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EEA0D107-AC76-3F14-A86D-F87436129673}"/>
              </a:ext>
            </a:extLst>
          </p:cNvPr>
          <p:cNvSpPr txBox="1"/>
          <p:nvPr/>
        </p:nvSpPr>
        <p:spPr>
          <a:xfrm>
            <a:off x="8553062" y="6419503"/>
            <a:ext cx="236093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Data analysis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FD0A35-F718-9347-AC6C-2D5DBE7DDEC2}"/>
              </a:ext>
            </a:extLst>
          </p:cNvPr>
          <p:cNvSpPr/>
          <p:nvPr/>
        </p:nvSpPr>
        <p:spPr>
          <a:xfrm>
            <a:off x="10805411" y="3937514"/>
            <a:ext cx="363369" cy="81010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0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62603F-30D4-347A-4FCE-A261D4A93A52}"/>
              </a:ext>
            </a:extLst>
          </p:cNvPr>
          <p:cNvSpPr txBox="1">
            <a:spLocks/>
          </p:cNvSpPr>
          <p:nvPr/>
        </p:nvSpPr>
        <p:spPr>
          <a:xfrm>
            <a:off x="947600" y="385060"/>
            <a:ext cx="4982309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STAI score</a:t>
            </a:r>
            <a:endParaRPr lang="en-US" sz="4300">
              <a:latin typeface="Congenial Black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6812FC-E860-2824-94A5-EE3DC65DEDE4}"/>
              </a:ext>
            </a:extLst>
          </p:cNvPr>
          <p:cNvSpPr/>
          <p:nvPr/>
        </p:nvSpPr>
        <p:spPr>
          <a:xfrm>
            <a:off x="0" y="6345432"/>
            <a:ext cx="12192000" cy="540000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3F3E1-08C5-9BBE-BDFD-44FA976B0F04}"/>
              </a:ext>
            </a:extLst>
          </p:cNvPr>
          <p:cNvSpPr txBox="1"/>
          <p:nvPr/>
        </p:nvSpPr>
        <p:spPr>
          <a:xfrm>
            <a:off x="0" y="6419503"/>
            <a:ext cx="519096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Experimentation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309FA-0AA2-CBEB-3393-21CC2125C9BA}"/>
              </a:ext>
            </a:extLst>
          </p:cNvPr>
          <p:cNvSpPr txBox="1"/>
          <p:nvPr/>
        </p:nvSpPr>
        <p:spPr>
          <a:xfrm>
            <a:off x="5030965" y="6398170"/>
            <a:ext cx="213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Flanker task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22D112-E31B-F210-2FB7-17D15CDD4D0B}"/>
              </a:ext>
            </a:extLst>
          </p:cNvPr>
          <p:cNvSpPr/>
          <p:nvPr/>
        </p:nvSpPr>
        <p:spPr>
          <a:xfrm>
            <a:off x="8416213" y="6398169"/>
            <a:ext cx="2612572" cy="387005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CD707-4ED0-8DE3-EE65-1291EDF109F9}"/>
              </a:ext>
            </a:extLst>
          </p:cNvPr>
          <p:cNvSpPr txBox="1"/>
          <p:nvPr/>
        </p:nvSpPr>
        <p:spPr>
          <a:xfrm>
            <a:off x="8553062" y="6419503"/>
            <a:ext cx="233887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Data analysis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A8D54-0FC3-F68A-B9DF-B1EA25C19BEC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A29B8-CCCA-3571-CA4F-596928B38C35}"/>
              </a:ext>
            </a:extLst>
          </p:cNvPr>
          <p:cNvSpPr txBox="1"/>
          <p:nvPr/>
        </p:nvSpPr>
        <p:spPr>
          <a:xfrm>
            <a:off x="709423" y="1174481"/>
            <a:ext cx="10587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thaiDist">
              <a:buFont typeface="Arial" panose="020B0604020202020204" pitchFamily="34" charset="0"/>
              <a:buChar char="•"/>
            </a:pPr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STAI Form Y-1 was used to measure state anxiety before and after the Flanker task. </a:t>
            </a:r>
          </a:p>
          <a:p>
            <a:pPr marL="285750" indent="-285750" algn="thaiDist">
              <a:buFont typeface="Arial" panose="020B0604020202020204" pitchFamily="34" charset="0"/>
              <a:buChar char="•"/>
            </a:pPr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STAI scores vary according to the level of anxiety.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42EADC-7688-DF11-87EC-1BEAE7F9FD48}"/>
              </a:ext>
            </a:extLst>
          </p:cNvPr>
          <p:cNvSpPr txBox="1"/>
          <p:nvPr/>
        </p:nvSpPr>
        <p:spPr>
          <a:xfrm>
            <a:off x="823168" y="4365469"/>
            <a:ext cx="2506698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Paired sample t-test: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032AC9F-E878-4C1C-3CEC-F43D6E520245}"/>
              </a:ext>
            </a:extLst>
          </p:cNvPr>
          <p:cNvSpPr txBox="1"/>
          <p:nvPr/>
        </p:nvSpPr>
        <p:spPr>
          <a:xfrm>
            <a:off x="3361554" y="4246614"/>
            <a:ext cx="7114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Compares the two STAI scores, one taken before and one after the Flanker task.</a:t>
            </a:r>
            <a:endParaRPr lang="en-US">
              <a:latin typeface="Abadi" panose="020B0604020104020204" pitchFamily="34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3ABE171-BC09-17B8-8D37-B979AF764EEE}"/>
              </a:ext>
            </a:extLst>
          </p:cNvPr>
          <p:cNvGrpSpPr/>
          <p:nvPr/>
        </p:nvGrpSpPr>
        <p:grpSpPr>
          <a:xfrm>
            <a:off x="1559884" y="1906445"/>
            <a:ext cx="9072223" cy="2199760"/>
            <a:chOff x="825468" y="1756565"/>
            <a:chExt cx="9072223" cy="2199760"/>
          </a:xfrm>
        </p:grpSpPr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B6E5A5CF-AAEA-854C-29EC-6A0EE39FC5E3}"/>
                </a:ext>
              </a:extLst>
            </p:cNvPr>
            <p:cNvSpPr txBox="1"/>
            <p:nvPr/>
          </p:nvSpPr>
          <p:spPr>
            <a:xfrm>
              <a:off x="2525436" y="1832588"/>
              <a:ext cx="1277949" cy="13528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58"/>
                </a:lnSpc>
              </a:pPr>
              <a:endParaRPr sz="1000"/>
            </a:p>
          </p:txBody>
        </p:sp>
        <p:grpSp>
          <p:nvGrpSpPr>
            <p:cNvPr id="32" name="Group 18">
              <a:extLst>
                <a:ext uri="{FF2B5EF4-FFF2-40B4-BE49-F238E27FC236}">
                  <a16:creationId xmlns:a16="http://schemas.microsoft.com/office/drawing/2014/main" id="{CF601B5B-A4FC-A0E4-C173-EF1A01CE084D}"/>
                </a:ext>
              </a:extLst>
            </p:cNvPr>
            <p:cNvGrpSpPr/>
            <p:nvPr/>
          </p:nvGrpSpPr>
          <p:grpSpPr>
            <a:xfrm>
              <a:off x="889759" y="1832587"/>
              <a:ext cx="1277950" cy="1352829"/>
              <a:chOff x="0" y="-47625"/>
              <a:chExt cx="812800" cy="860425"/>
            </a:xfrm>
          </p:grpSpPr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408452B3-488A-051F-E748-D5D56786836D}"/>
                  </a:ext>
                </a:extLst>
              </p:cNvPr>
              <p:cNvSpPr/>
              <p:nvPr/>
            </p:nvSpPr>
            <p:spPr>
              <a:xfrm>
                <a:off x="0" y="0"/>
                <a:ext cx="615152" cy="247959"/>
              </a:xfrm>
              <a:custGeom>
                <a:avLst/>
                <a:gdLst/>
                <a:ahLst/>
                <a:cxnLst/>
                <a:rect l="l" t="t" r="r" b="b"/>
                <a:pathLst>
                  <a:path w="615152" h="247959">
                    <a:moveTo>
                      <a:pt x="123979" y="0"/>
                    </a:moveTo>
                    <a:lnTo>
                      <a:pt x="491172" y="0"/>
                    </a:lnTo>
                    <a:cubicBezTo>
                      <a:pt x="524054" y="0"/>
                      <a:pt x="555588" y="13062"/>
                      <a:pt x="578839" y="36313"/>
                    </a:cubicBezTo>
                    <a:cubicBezTo>
                      <a:pt x="602090" y="59563"/>
                      <a:pt x="615152" y="91098"/>
                      <a:pt x="615152" y="123979"/>
                    </a:cubicBezTo>
                    <a:lnTo>
                      <a:pt x="615152" y="123979"/>
                    </a:lnTo>
                    <a:cubicBezTo>
                      <a:pt x="615152" y="156861"/>
                      <a:pt x="602090" y="188395"/>
                      <a:pt x="578839" y="211646"/>
                    </a:cubicBezTo>
                    <a:cubicBezTo>
                      <a:pt x="555588" y="234897"/>
                      <a:pt x="524054" y="247959"/>
                      <a:pt x="491172" y="247959"/>
                    </a:cubicBezTo>
                    <a:lnTo>
                      <a:pt x="123979" y="247959"/>
                    </a:lnTo>
                    <a:cubicBezTo>
                      <a:pt x="91098" y="247959"/>
                      <a:pt x="59563" y="234897"/>
                      <a:pt x="36313" y="211646"/>
                    </a:cubicBezTo>
                    <a:cubicBezTo>
                      <a:pt x="13062" y="188395"/>
                      <a:pt x="0" y="156861"/>
                      <a:pt x="0" y="123979"/>
                    </a:cubicBezTo>
                    <a:lnTo>
                      <a:pt x="0" y="123979"/>
                    </a:lnTo>
                    <a:cubicBezTo>
                      <a:pt x="0" y="91098"/>
                      <a:pt x="13062" y="59563"/>
                      <a:pt x="36313" y="36313"/>
                    </a:cubicBezTo>
                    <a:cubicBezTo>
                      <a:pt x="59563" y="13062"/>
                      <a:pt x="91098" y="0"/>
                      <a:pt x="123979" y="0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</p:spPr>
            <p:txBody>
              <a:bodyPr/>
              <a:lstStyle/>
              <a:p>
                <a:pPr algn="ctr"/>
                <a:endParaRPr lang="en-US" sz="1000"/>
              </a:p>
            </p:txBody>
          </p:sp>
          <p:sp>
            <p:nvSpPr>
              <p:cNvPr id="91" name="TextBox 20">
                <a:extLst>
                  <a:ext uri="{FF2B5EF4-FFF2-40B4-BE49-F238E27FC236}">
                    <a16:creationId xmlns:a16="http://schemas.microsoft.com/office/drawing/2014/main" id="{FB4B095C-E9DC-0343-7F0D-8FA7C8BE0AE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58"/>
                  </a:lnSpc>
                </a:pPr>
                <a:endParaRPr sz="1000"/>
              </a:p>
            </p:txBody>
          </p:sp>
        </p:grp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924CCF10-05B5-DABD-B36F-B5E489502232}"/>
                </a:ext>
              </a:extLst>
            </p:cNvPr>
            <p:cNvSpPr/>
            <p:nvPr/>
          </p:nvSpPr>
          <p:spPr>
            <a:xfrm>
              <a:off x="988547" y="2383828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E9B87427-6A6C-8D2B-3FBC-6FF5CABF5A8A}"/>
                </a:ext>
              </a:extLst>
            </p:cNvPr>
            <p:cNvSpPr/>
            <p:nvPr/>
          </p:nvSpPr>
          <p:spPr>
            <a:xfrm>
              <a:off x="2426746" y="2383828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0189013-1EC6-4BF7-7E81-47AACBB95ABE}"/>
                </a:ext>
              </a:extLst>
            </p:cNvPr>
            <p:cNvSpPr/>
            <p:nvPr/>
          </p:nvSpPr>
          <p:spPr>
            <a:xfrm>
              <a:off x="3838128" y="2383828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35CB67B2-5505-3185-1AAD-F553580B6FEE}"/>
                </a:ext>
              </a:extLst>
            </p:cNvPr>
            <p:cNvSpPr/>
            <p:nvPr/>
          </p:nvSpPr>
          <p:spPr>
            <a:xfrm>
              <a:off x="7534799" y="2394317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2675931-C4BE-9B12-E820-BED3A39CE7C4}"/>
                </a:ext>
              </a:extLst>
            </p:cNvPr>
            <p:cNvSpPr/>
            <p:nvPr/>
          </p:nvSpPr>
          <p:spPr>
            <a:xfrm>
              <a:off x="8946181" y="2394317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8C34C50-E969-FAB9-D916-16D1AA24B3F6}"/>
                </a:ext>
              </a:extLst>
            </p:cNvPr>
            <p:cNvSpPr/>
            <p:nvPr/>
          </p:nvSpPr>
          <p:spPr>
            <a:xfrm>
              <a:off x="4923454" y="2383828"/>
              <a:ext cx="814319" cy="712159"/>
            </a:xfrm>
            <a:custGeom>
              <a:avLst/>
              <a:gdLst/>
              <a:ahLst/>
              <a:cxnLst/>
              <a:rect l="l" t="t" r="r" b="b"/>
              <a:pathLst>
                <a:path w="2235241" h="1954820">
                  <a:moveTo>
                    <a:pt x="0" y="0"/>
                  </a:moveTo>
                  <a:lnTo>
                    <a:pt x="2235241" y="0"/>
                  </a:lnTo>
                  <a:lnTo>
                    <a:pt x="2235241" y="1954820"/>
                  </a:lnTo>
                  <a:lnTo>
                    <a:pt x="0" y="1954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DC9C2681-AF39-BA81-5451-B085F3DCAD75}"/>
                </a:ext>
              </a:extLst>
            </p:cNvPr>
            <p:cNvSpPr/>
            <p:nvPr/>
          </p:nvSpPr>
          <p:spPr>
            <a:xfrm>
              <a:off x="2048981" y="2680542"/>
              <a:ext cx="228636" cy="284906"/>
            </a:xfrm>
            <a:custGeom>
              <a:avLst/>
              <a:gdLst/>
              <a:ahLst/>
              <a:cxnLst/>
              <a:rect l="l" t="t" r="r" b="b"/>
              <a:pathLst>
                <a:path w="627589" h="782043">
                  <a:moveTo>
                    <a:pt x="0" y="0"/>
                  </a:moveTo>
                  <a:lnTo>
                    <a:pt x="627589" y="0"/>
                  </a:lnTo>
                  <a:lnTo>
                    <a:pt x="627589" y="782043"/>
                  </a:lnTo>
                  <a:lnTo>
                    <a:pt x="0" y="7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CFBA14E-768C-DD99-8DEE-6987DCC507A9}"/>
                </a:ext>
              </a:extLst>
            </p:cNvPr>
            <p:cNvSpPr/>
            <p:nvPr/>
          </p:nvSpPr>
          <p:spPr>
            <a:xfrm>
              <a:off x="3343216" y="2680542"/>
              <a:ext cx="228636" cy="284906"/>
            </a:xfrm>
            <a:custGeom>
              <a:avLst/>
              <a:gdLst/>
              <a:ahLst/>
              <a:cxnLst/>
              <a:rect l="l" t="t" r="r" b="b"/>
              <a:pathLst>
                <a:path w="627589" h="782043">
                  <a:moveTo>
                    <a:pt x="0" y="0"/>
                  </a:moveTo>
                  <a:lnTo>
                    <a:pt x="627589" y="0"/>
                  </a:lnTo>
                  <a:lnTo>
                    <a:pt x="627589" y="782043"/>
                  </a:lnTo>
                  <a:lnTo>
                    <a:pt x="0" y="7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EDADE22E-AE70-BDE6-B3A1-EA496A4636D7}"/>
                </a:ext>
              </a:extLst>
            </p:cNvPr>
            <p:cNvSpPr/>
            <p:nvPr/>
          </p:nvSpPr>
          <p:spPr>
            <a:xfrm>
              <a:off x="8478780" y="2680542"/>
              <a:ext cx="228636" cy="284906"/>
            </a:xfrm>
            <a:custGeom>
              <a:avLst/>
              <a:gdLst/>
              <a:ahLst/>
              <a:cxnLst/>
              <a:rect l="l" t="t" r="r" b="b"/>
              <a:pathLst>
                <a:path w="627589" h="782043">
                  <a:moveTo>
                    <a:pt x="0" y="0"/>
                  </a:moveTo>
                  <a:lnTo>
                    <a:pt x="627589" y="0"/>
                  </a:lnTo>
                  <a:lnTo>
                    <a:pt x="627589" y="782043"/>
                  </a:lnTo>
                  <a:lnTo>
                    <a:pt x="0" y="7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grpSp>
          <p:nvGrpSpPr>
            <p:cNvPr id="47" name="Group 30">
              <a:extLst>
                <a:ext uri="{FF2B5EF4-FFF2-40B4-BE49-F238E27FC236}">
                  <a16:creationId xmlns:a16="http://schemas.microsoft.com/office/drawing/2014/main" id="{94085020-D3C1-623D-123D-0579FD890DB9}"/>
                </a:ext>
              </a:extLst>
            </p:cNvPr>
            <p:cNvGrpSpPr/>
            <p:nvPr/>
          </p:nvGrpSpPr>
          <p:grpSpPr>
            <a:xfrm>
              <a:off x="3704530" y="1832587"/>
              <a:ext cx="1277950" cy="1352829"/>
              <a:chOff x="0" y="-47625"/>
              <a:chExt cx="812800" cy="860425"/>
            </a:xfrm>
          </p:grpSpPr>
          <p:sp>
            <p:nvSpPr>
              <p:cNvPr id="82" name="Freeform 31">
                <a:extLst>
                  <a:ext uri="{FF2B5EF4-FFF2-40B4-BE49-F238E27FC236}">
                    <a16:creationId xmlns:a16="http://schemas.microsoft.com/office/drawing/2014/main" id="{D14BFA88-4ED2-EEB3-BDD3-E748EC3C91E6}"/>
                  </a:ext>
                </a:extLst>
              </p:cNvPr>
              <p:cNvSpPr/>
              <p:nvPr/>
            </p:nvSpPr>
            <p:spPr>
              <a:xfrm>
                <a:off x="0" y="0"/>
                <a:ext cx="615152" cy="247959"/>
              </a:xfrm>
              <a:custGeom>
                <a:avLst/>
                <a:gdLst/>
                <a:ahLst/>
                <a:cxnLst/>
                <a:rect l="l" t="t" r="r" b="b"/>
                <a:pathLst>
                  <a:path w="615152" h="247959">
                    <a:moveTo>
                      <a:pt x="123979" y="0"/>
                    </a:moveTo>
                    <a:lnTo>
                      <a:pt x="491172" y="0"/>
                    </a:lnTo>
                    <a:cubicBezTo>
                      <a:pt x="524054" y="0"/>
                      <a:pt x="555588" y="13062"/>
                      <a:pt x="578839" y="36313"/>
                    </a:cubicBezTo>
                    <a:cubicBezTo>
                      <a:pt x="602090" y="59563"/>
                      <a:pt x="615152" y="91098"/>
                      <a:pt x="615152" y="123979"/>
                    </a:cubicBezTo>
                    <a:lnTo>
                      <a:pt x="615152" y="123979"/>
                    </a:lnTo>
                    <a:cubicBezTo>
                      <a:pt x="615152" y="156861"/>
                      <a:pt x="602090" y="188395"/>
                      <a:pt x="578839" y="211646"/>
                    </a:cubicBezTo>
                    <a:cubicBezTo>
                      <a:pt x="555588" y="234897"/>
                      <a:pt x="524054" y="247959"/>
                      <a:pt x="491172" y="247959"/>
                    </a:cubicBezTo>
                    <a:lnTo>
                      <a:pt x="123979" y="247959"/>
                    </a:lnTo>
                    <a:cubicBezTo>
                      <a:pt x="91098" y="247959"/>
                      <a:pt x="59563" y="234897"/>
                      <a:pt x="36313" y="211646"/>
                    </a:cubicBezTo>
                    <a:cubicBezTo>
                      <a:pt x="13062" y="188395"/>
                      <a:pt x="0" y="156861"/>
                      <a:pt x="0" y="123979"/>
                    </a:cubicBezTo>
                    <a:lnTo>
                      <a:pt x="0" y="123979"/>
                    </a:lnTo>
                    <a:cubicBezTo>
                      <a:pt x="0" y="91098"/>
                      <a:pt x="13062" y="59563"/>
                      <a:pt x="36313" y="36313"/>
                    </a:cubicBezTo>
                    <a:cubicBezTo>
                      <a:pt x="59563" y="13062"/>
                      <a:pt x="91098" y="0"/>
                      <a:pt x="123979" y="0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</p:spPr>
            <p:txBody>
              <a:bodyPr/>
              <a:lstStyle/>
              <a:p>
                <a:pPr algn="ctr"/>
                <a:endParaRPr lang="en-US" sz="1000"/>
              </a:p>
            </p:txBody>
          </p:sp>
          <p:sp>
            <p:nvSpPr>
              <p:cNvPr id="89" name="TextBox 32">
                <a:extLst>
                  <a:ext uri="{FF2B5EF4-FFF2-40B4-BE49-F238E27FC236}">
                    <a16:creationId xmlns:a16="http://schemas.microsoft.com/office/drawing/2014/main" id="{805EB1A0-7852-49AF-4C7C-83AE72D8E22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58"/>
                  </a:lnSpc>
                </a:pPr>
                <a:endParaRPr sz="1000"/>
              </a:p>
            </p:txBody>
          </p:sp>
        </p:grp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95FD30A8-09BC-62CB-087D-2272C7A6FDE4}"/>
                </a:ext>
              </a:extLst>
            </p:cNvPr>
            <p:cNvSpPr/>
            <p:nvPr/>
          </p:nvSpPr>
          <p:spPr>
            <a:xfrm>
              <a:off x="8872179" y="1967627"/>
              <a:ext cx="967192" cy="389861"/>
            </a:xfrm>
            <a:custGeom>
              <a:avLst/>
              <a:gdLst/>
              <a:ahLst/>
              <a:cxnLst/>
              <a:rect l="l" t="t" r="r" b="b"/>
              <a:pathLst>
                <a:path w="615152" h="247959">
                  <a:moveTo>
                    <a:pt x="123979" y="0"/>
                  </a:moveTo>
                  <a:lnTo>
                    <a:pt x="491172" y="0"/>
                  </a:lnTo>
                  <a:cubicBezTo>
                    <a:pt x="524054" y="0"/>
                    <a:pt x="555588" y="13062"/>
                    <a:pt x="578839" y="36313"/>
                  </a:cubicBezTo>
                  <a:cubicBezTo>
                    <a:pt x="602090" y="59563"/>
                    <a:pt x="615152" y="91098"/>
                    <a:pt x="615152" y="123979"/>
                  </a:cubicBezTo>
                  <a:lnTo>
                    <a:pt x="615152" y="123979"/>
                  </a:lnTo>
                  <a:cubicBezTo>
                    <a:pt x="615152" y="156861"/>
                    <a:pt x="602090" y="188395"/>
                    <a:pt x="578839" y="211646"/>
                  </a:cubicBezTo>
                  <a:cubicBezTo>
                    <a:pt x="555588" y="234897"/>
                    <a:pt x="524054" y="247959"/>
                    <a:pt x="491172" y="247959"/>
                  </a:cubicBezTo>
                  <a:lnTo>
                    <a:pt x="123979" y="247959"/>
                  </a:lnTo>
                  <a:cubicBezTo>
                    <a:pt x="91098" y="247959"/>
                    <a:pt x="59563" y="234897"/>
                    <a:pt x="36313" y="211646"/>
                  </a:cubicBezTo>
                  <a:cubicBezTo>
                    <a:pt x="13062" y="188395"/>
                    <a:pt x="0" y="156861"/>
                    <a:pt x="0" y="123979"/>
                  </a:cubicBezTo>
                  <a:lnTo>
                    <a:pt x="0" y="123979"/>
                  </a:lnTo>
                  <a:cubicBezTo>
                    <a:pt x="0" y="91098"/>
                    <a:pt x="13062" y="59563"/>
                    <a:pt x="36313" y="36313"/>
                  </a:cubicBezTo>
                  <a:cubicBezTo>
                    <a:pt x="59563" y="13062"/>
                    <a:pt x="91098" y="0"/>
                    <a:pt x="123979" y="0"/>
                  </a:cubicBezTo>
                  <a:close/>
                </a:path>
              </a:pathLst>
            </a:custGeom>
            <a:solidFill>
              <a:srgbClr val="FFC000">
                <a:alpha val="60000"/>
              </a:srgbClr>
            </a:solid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15A86D5B-F755-3C69-25B3-9A9C8DACF74A}"/>
                </a:ext>
              </a:extLst>
            </p:cNvPr>
            <p:cNvSpPr txBox="1"/>
            <p:nvPr/>
          </p:nvSpPr>
          <p:spPr>
            <a:xfrm>
              <a:off x="7629403" y="1756565"/>
              <a:ext cx="1277949" cy="13528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58"/>
                </a:lnSpc>
              </a:pPr>
              <a:endParaRPr sz="1000"/>
            </a:p>
          </p:txBody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A0BCA8EF-B73E-7E25-EE6B-FD1338B9C472}"/>
                </a:ext>
              </a:extLst>
            </p:cNvPr>
            <p:cNvSpPr/>
            <p:nvPr/>
          </p:nvSpPr>
          <p:spPr>
            <a:xfrm>
              <a:off x="7437372" y="1942744"/>
              <a:ext cx="1139669" cy="457662"/>
            </a:xfrm>
            <a:custGeom>
              <a:avLst/>
              <a:gdLst/>
              <a:ahLst/>
              <a:cxnLst/>
              <a:rect l="l" t="t" r="r" b="b"/>
              <a:pathLst>
                <a:path w="412732" h="247959">
                  <a:moveTo>
                    <a:pt x="123979" y="0"/>
                  </a:moveTo>
                  <a:lnTo>
                    <a:pt x="288753" y="0"/>
                  </a:lnTo>
                  <a:cubicBezTo>
                    <a:pt x="321634" y="0"/>
                    <a:pt x="353169" y="13062"/>
                    <a:pt x="376419" y="36313"/>
                  </a:cubicBezTo>
                  <a:cubicBezTo>
                    <a:pt x="399670" y="59563"/>
                    <a:pt x="412732" y="91098"/>
                    <a:pt x="412732" y="123979"/>
                  </a:cubicBezTo>
                  <a:lnTo>
                    <a:pt x="412732" y="123979"/>
                  </a:lnTo>
                  <a:cubicBezTo>
                    <a:pt x="412732" y="156861"/>
                    <a:pt x="399670" y="188395"/>
                    <a:pt x="376419" y="211646"/>
                  </a:cubicBezTo>
                  <a:cubicBezTo>
                    <a:pt x="353169" y="234897"/>
                    <a:pt x="321634" y="247959"/>
                    <a:pt x="288753" y="247959"/>
                  </a:cubicBezTo>
                  <a:lnTo>
                    <a:pt x="123979" y="247959"/>
                  </a:lnTo>
                  <a:cubicBezTo>
                    <a:pt x="91098" y="247959"/>
                    <a:pt x="59563" y="234897"/>
                    <a:pt x="36313" y="211646"/>
                  </a:cubicBezTo>
                  <a:cubicBezTo>
                    <a:pt x="13062" y="188395"/>
                    <a:pt x="0" y="156861"/>
                    <a:pt x="0" y="123979"/>
                  </a:cubicBezTo>
                  <a:lnTo>
                    <a:pt x="0" y="123979"/>
                  </a:lnTo>
                  <a:cubicBezTo>
                    <a:pt x="0" y="91098"/>
                    <a:pt x="13062" y="59563"/>
                    <a:pt x="36313" y="36313"/>
                  </a:cubicBezTo>
                  <a:cubicBezTo>
                    <a:pt x="59563" y="13062"/>
                    <a:pt x="91098" y="0"/>
                    <a:pt x="123979" y="0"/>
                  </a:cubicBezTo>
                  <a:close/>
                </a:path>
              </a:pathLst>
            </a:custGeom>
            <a:solidFill>
              <a:srgbClr val="FFC000">
                <a:alpha val="60000"/>
              </a:srgbClr>
            </a:solid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56" name="TextBox 39">
              <a:extLst>
                <a:ext uri="{FF2B5EF4-FFF2-40B4-BE49-F238E27FC236}">
                  <a16:creationId xmlns:a16="http://schemas.microsoft.com/office/drawing/2014/main" id="{1E13988D-B1B9-20D8-C9E6-598351627C3A}"/>
                </a:ext>
              </a:extLst>
            </p:cNvPr>
            <p:cNvSpPr txBox="1"/>
            <p:nvPr/>
          </p:nvSpPr>
          <p:spPr>
            <a:xfrm>
              <a:off x="893261" y="2013631"/>
              <a:ext cx="94156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 STAI</a:t>
              </a: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DD6F0ACC-6C83-FF43-6707-F59F068F02BC}"/>
                </a:ext>
              </a:extLst>
            </p:cNvPr>
            <p:cNvSpPr txBox="1"/>
            <p:nvPr/>
          </p:nvSpPr>
          <p:spPr>
            <a:xfrm>
              <a:off x="3764081" y="2002576"/>
              <a:ext cx="94156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nd STAI</a:t>
              </a:r>
            </a:p>
          </p:txBody>
        </p:sp>
        <p:sp>
          <p:nvSpPr>
            <p:cNvPr id="58" name="TextBox 42">
              <a:extLst>
                <a:ext uri="{FF2B5EF4-FFF2-40B4-BE49-F238E27FC236}">
                  <a16:creationId xmlns:a16="http://schemas.microsoft.com/office/drawing/2014/main" id="{E8221D6C-8976-5075-D81E-738E418919E0}"/>
                </a:ext>
              </a:extLst>
            </p:cNvPr>
            <p:cNvSpPr txBox="1"/>
            <p:nvPr/>
          </p:nvSpPr>
          <p:spPr>
            <a:xfrm>
              <a:off x="7487979" y="1915121"/>
              <a:ext cx="941561" cy="4687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nd</a:t>
              </a:r>
            </a:p>
            <a:p>
              <a:pPr algn="ctr">
                <a:lnSpc>
                  <a:spcPts val="1925"/>
                </a:lnSpc>
              </a:pP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Flanker task</a:t>
              </a:r>
            </a:p>
          </p:txBody>
        </p:sp>
        <p:sp>
          <p:nvSpPr>
            <p:cNvPr id="59" name="TextBox 43">
              <a:extLst>
                <a:ext uri="{FF2B5EF4-FFF2-40B4-BE49-F238E27FC236}">
                  <a16:creationId xmlns:a16="http://schemas.microsoft.com/office/drawing/2014/main" id="{180E07D6-A14A-175A-0214-691882E1423F}"/>
                </a:ext>
              </a:extLst>
            </p:cNvPr>
            <p:cNvSpPr txBox="1"/>
            <p:nvPr/>
          </p:nvSpPr>
          <p:spPr>
            <a:xfrm>
              <a:off x="8885801" y="2076662"/>
              <a:ext cx="94156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4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 STAI</a:t>
              </a: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6574F059-5CFC-318D-9457-2EBAB773A695}"/>
                </a:ext>
              </a:extLst>
            </p:cNvPr>
            <p:cNvSpPr/>
            <p:nvPr/>
          </p:nvSpPr>
          <p:spPr>
            <a:xfrm>
              <a:off x="6022130" y="2383828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grpSp>
          <p:nvGrpSpPr>
            <p:cNvPr id="71" name="Group 48">
              <a:extLst>
                <a:ext uri="{FF2B5EF4-FFF2-40B4-BE49-F238E27FC236}">
                  <a16:creationId xmlns:a16="http://schemas.microsoft.com/office/drawing/2014/main" id="{5B471CD1-B2DD-B87D-CFFE-D82C36162CCD}"/>
                </a:ext>
              </a:extLst>
            </p:cNvPr>
            <p:cNvGrpSpPr/>
            <p:nvPr/>
          </p:nvGrpSpPr>
          <p:grpSpPr>
            <a:xfrm>
              <a:off x="5888532" y="1832587"/>
              <a:ext cx="1277950" cy="1352829"/>
              <a:chOff x="0" y="-47625"/>
              <a:chExt cx="812800" cy="860425"/>
            </a:xfrm>
          </p:grpSpPr>
          <p:sp>
            <p:nvSpPr>
              <p:cNvPr id="74" name="Freeform 49">
                <a:extLst>
                  <a:ext uri="{FF2B5EF4-FFF2-40B4-BE49-F238E27FC236}">
                    <a16:creationId xmlns:a16="http://schemas.microsoft.com/office/drawing/2014/main" id="{FAE174EB-47DD-5B95-7F94-6D66520E5746}"/>
                  </a:ext>
                </a:extLst>
              </p:cNvPr>
              <p:cNvSpPr/>
              <p:nvPr/>
            </p:nvSpPr>
            <p:spPr>
              <a:xfrm>
                <a:off x="0" y="0"/>
                <a:ext cx="615152" cy="247959"/>
              </a:xfrm>
              <a:custGeom>
                <a:avLst/>
                <a:gdLst/>
                <a:ahLst/>
                <a:cxnLst/>
                <a:rect l="l" t="t" r="r" b="b"/>
                <a:pathLst>
                  <a:path w="615152" h="247959">
                    <a:moveTo>
                      <a:pt x="123979" y="0"/>
                    </a:moveTo>
                    <a:lnTo>
                      <a:pt x="491172" y="0"/>
                    </a:lnTo>
                    <a:cubicBezTo>
                      <a:pt x="524054" y="0"/>
                      <a:pt x="555588" y="13062"/>
                      <a:pt x="578839" y="36313"/>
                    </a:cubicBezTo>
                    <a:cubicBezTo>
                      <a:pt x="602090" y="59563"/>
                      <a:pt x="615152" y="91098"/>
                      <a:pt x="615152" y="123979"/>
                    </a:cubicBezTo>
                    <a:lnTo>
                      <a:pt x="615152" y="123979"/>
                    </a:lnTo>
                    <a:cubicBezTo>
                      <a:pt x="615152" y="156861"/>
                      <a:pt x="602090" y="188395"/>
                      <a:pt x="578839" y="211646"/>
                    </a:cubicBezTo>
                    <a:cubicBezTo>
                      <a:pt x="555588" y="234897"/>
                      <a:pt x="524054" y="247959"/>
                      <a:pt x="491172" y="247959"/>
                    </a:cubicBezTo>
                    <a:lnTo>
                      <a:pt x="123979" y="247959"/>
                    </a:lnTo>
                    <a:cubicBezTo>
                      <a:pt x="91098" y="247959"/>
                      <a:pt x="59563" y="234897"/>
                      <a:pt x="36313" y="211646"/>
                    </a:cubicBezTo>
                    <a:cubicBezTo>
                      <a:pt x="13062" y="188395"/>
                      <a:pt x="0" y="156861"/>
                      <a:pt x="0" y="123979"/>
                    </a:cubicBezTo>
                    <a:lnTo>
                      <a:pt x="0" y="123979"/>
                    </a:lnTo>
                    <a:cubicBezTo>
                      <a:pt x="0" y="91098"/>
                      <a:pt x="13062" y="59563"/>
                      <a:pt x="36313" y="36313"/>
                    </a:cubicBezTo>
                    <a:cubicBezTo>
                      <a:pt x="59563" y="13062"/>
                      <a:pt x="91098" y="0"/>
                      <a:pt x="123979" y="0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</p:spPr>
            <p:txBody>
              <a:bodyPr/>
              <a:lstStyle/>
              <a:p>
                <a:pPr algn="ctr"/>
                <a:endParaRPr lang="en-US" sz="1000"/>
              </a:p>
            </p:txBody>
          </p:sp>
          <p:sp>
            <p:nvSpPr>
              <p:cNvPr id="75" name="TextBox 50">
                <a:extLst>
                  <a:ext uri="{FF2B5EF4-FFF2-40B4-BE49-F238E27FC236}">
                    <a16:creationId xmlns:a16="http://schemas.microsoft.com/office/drawing/2014/main" id="{F953A7E3-345F-FB89-63B4-640441FA59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58"/>
                  </a:lnSpc>
                </a:pPr>
                <a:endParaRPr sz="1000"/>
              </a:p>
            </p:txBody>
          </p:sp>
        </p:grpSp>
        <p:sp>
          <p:nvSpPr>
            <p:cNvPr id="72" name="TextBox 51">
              <a:extLst>
                <a:ext uri="{FF2B5EF4-FFF2-40B4-BE49-F238E27FC236}">
                  <a16:creationId xmlns:a16="http://schemas.microsoft.com/office/drawing/2014/main" id="{0C2F22EC-AE65-55B2-87C0-7B2F0087D536}"/>
                </a:ext>
              </a:extLst>
            </p:cNvPr>
            <p:cNvSpPr txBox="1"/>
            <p:nvPr/>
          </p:nvSpPr>
          <p:spPr>
            <a:xfrm>
              <a:off x="5948973" y="2002575"/>
              <a:ext cx="94156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3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rd STAI</a:t>
              </a:r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D21A6790-90CD-9120-68C6-BA32C1FA3F6E}"/>
                </a:ext>
              </a:extLst>
            </p:cNvPr>
            <p:cNvSpPr/>
            <p:nvPr/>
          </p:nvSpPr>
          <p:spPr>
            <a:xfrm>
              <a:off x="7132668" y="2680542"/>
              <a:ext cx="228636" cy="284906"/>
            </a:xfrm>
            <a:custGeom>
              <a:avLst/>
              <a:gdLst/>
              <a:ahLst/>
              <a:cxnLst/>
              <a:rect l="l" t="t" r="r" b="b"/>
              <a:pathLst>
                <a:path w="627589" h="782043">
                  <a:moveTo>
                    <a:pt x="0" y="0"/>
                  </a:moveTo>
                  <a:lnTo>
                    <a:pt x="627590" y="0"/>
                  </a:lnTo>
                  <a:lnTo>
                    <a:pt x="627590" y="782043"/>
                  </a:lnTo>
                  <a:lnTo>
                    <a:pt x="0" y="7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5B9117AB-0204-2FDE-460C-DD648C7C11FD}"/>
                </a:ext>
              </a:extLst>
            </p:cNvPr>
            <p:cNvSpPr/>
            <p:nvPr/>
          </p:nvSpPr>
          <p:spPr>
            <a:xfrm>
              <a:off x="2309426" y="1889396"/>
              <a:ext cx="1190997" cy="478274"/>
            </a:xfrm>
            <a:custGeom>
              <a:avLst/>
              <a:gdLst/>
              <a:ahLst/>
              <a:cxnLst/>
              <a:rect l="l" t="t" r="r" b="b"/>
              <a:pathLst>
                <a:path w="412732" h="247959">
                  <a:moveTo>
                    <a:pt x="123979" y="0"/>
                  </a:moveTo>
                  <a:lnTo>
                    <a:pt x="288753" y="0"/>
                  </a:lnTo>
                  <a:cubicBezTo>
                    <a:pt x="321634" y="0"/>
                    <a:pt x="353169" y="13062"/>
                    <a:pt x="376419" y="36313"/>
                  </a:cubicBezTo>
                  <a:cubicBezTo>
                    <a:pt x="399670" y="59563"/>
                    <a:pt x="412732" y="91098"/>
                    <a:pt x="412732" y="123979"/>
                  </a:cubicBezTo>
                  <a:lnTo>
                    <a:pt x="412732" y="123979"/>
                  </a:lnTo>
                  <a:cubicBezTo>
                    <a:pt x="412732" y="156861"/>
                    <a:pt x="399670" y="188395"/>
                    <a:pt x="376419" y="211646"/>
                  </a:cubicBezTo>
                  <a:cubicBezTo>
                    <a:pt x="353169" y="234897"/>
                    <a:pt x="321634" y="247959"/>
                    <a:pt x="288753" y="247959"/>
                  </a:cubicBezTo>
                  <a:lnTo>
                    <a:pt x="123979" y="247959"/>
                  </a:lnTo>
                  <a:cubicBezTo>
                    <a:pt x="91098" y="247959"/>
                    <a:pt x="59563" y="234897"/>
                    <a:pt x="36313" y="211646"/>
                  </a:cubicBezTo>
                  <a:cubicBezTo>
                    <a:pt x="13062" y="188395"/>
                    <a:pt x="0" y="156861"/>
                    <a:pt x="0" y="123979"/>
                  </a:cubicBezTo>
                  <a:lnTo>
                    <a:pt x="0" y="123979"/>
                  </a:lnTo>
                  <a:cubicBezTo>
                    <a:pt x="0" y="91098"/>
                    <a:pt x="13062" y="59563"/>
                    <a:pt x="36313" y="36313"/>
                  </a:cubicBezTo>
                  <a:cubicBezTo>
                    <a:pt x="59563" y="13062"/>
                    <a:pt x="91098" y="0"/>
                    <a:pt x="123979" y="0"/>
                  </a:cubicBezTo>
                  <a:close/>
                </a:path>
              </a:pathLst>
            </a:custGeom>
            <a:solidFill>
              <a:srgbClr val="FFC000">
                <a:alpha val="60000"/>
              </a:srgbClr>
            </a:solid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107" name="TextBox 42">
              <a:extLst>
                <a:ext uri="{FF2B5EF4-FFF2-40B4-BE49-F238E27FC236}">
                  <a16:creationId xmlns:a16="http://schemas.microsoft.com/office/drawing/2014/main" id="{D1708E56-82D1-5ADD-2F23-77841CA1AAAE}"/>
                </a:ext>
              </a:extLst>
            </p:cNvPr>
            <p:cNvSpPr txBox="1"/>
            <p:nvPr/>
          </p:nvSpPr>
          <p:spPr>
            <a:xfrm>
              <a:off x="2423233" y="1881728"/>
              <a:ext cx="983967" cy="4687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</a:t>
              </a:r>
            </a:p>
            <a:p>
              <a:pPr algn="ctr">
                <a:lnSpc>
                  <a:spcPts val="1925"/>
                </a:lnSpc>
              </a:pP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Flanker task</a:t>
              </a:r>
            </a:p>
          </p:txBody>
        </p:sp>
        <p:sp>
          <p:nvSpPr>
            <p:cNvPr id="111" name="TextBox 45">
              <a:extLst>
                <a:ext uri="{FF2B5EF4-FFF2-40B4-BE49-F238E27FC236}">
                  <a16:creationId xmlns:a16="http://schemas.microsoft.com/office/drawing/2014/main" id="{AF0FA869-6073-C433-32C4-FD9F3BC78C1D}"/>
                </a:ext>
              </a:extLst>
            </p:cNvPr>
            <p:cNvSpPr txBox="1"/>
            <p:nvPr/>
          </p:nvSpPr>
          <p:spPr>
            <a:xfrm>
              <a:off x="4837375" y="2118277"/>
              <a:ext cx="983964" cy="2250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100">
                  <a:solidFill>
                    <a:srgbClr val="F8230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Break</a:t>
              </a:r>
            </a:p>
          </p:txBody>
        </p:sp>
        <p:sp>
          <p:nvSpPr>
            <p:cNvPr id="119" name="highlight Amygdala">
              <a:extLst>
                <a:ext uri="{FF2B5EF4-FFF2-40B4-BE49-F238E27FC236}">
                  <a16:creationId xmlns:a16="http://schemas.microsoft.com/office/drawing/2014/main" id="{160CB989-DE28-2019-0A86-5617381F31CA}"/>
                </a:ext>
              </a:extLst>
            </p:cNvPr>
            <p:cNvSpPr/>
            <p:nvPr/>
          </p:nvSpPr>
          <p:spPr>
            <a:xfrm>
              <a:off x="825468" y="1856755"/>
              <a:ext cx="1083832" cy="1430164"/>
            </a:xfrm>
            <a:prstGeom prst="roundRect">
              <a:avLst/>
            </a:prstGeom>
            <a:solidFill>
              <a:srgbClr val="FF0000">
                <a:alpha val="5098"/>
              </a:srgb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29" name="highlight Amygdala">
              <a:extLst>
                <a:ext uri="{FF2B5EF4-FFF2-40B4-BE49-F238E27FC236}">
                  <a16:creationId xmlns:a16="http://schemas.microsoft.com/office/drawing/2014/main" id="{6B204AD4-9082-78E4-091B-51BB163840CD}"/>
                </a:ext>
              </a:extLst>
            </p:cNvPr>
            <p:cNvSpPr/>
            <p:nvPr/>
          </p:nvSpPr>
          <p:spPr>
            <a:xfrm>
              <a:off x="3658000" y="1889396"/>
              <a:ext cx="1083832" cy="1430164"/>
            </a:xfrm>
            <a:prstGeom prst="roundRect">
              <a:avLst/>
            </a:prstGeom>
            <a:solidFill>
              <a:srgbClr val="FF0000">
                <a:alpha val="5098"/>
              </a:srgb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30" name="highlight Amygdala">
              <a:extLst>
                <a:ext uri="{FF2B5EF4-FFF2-40B4-BE49-F238E27FC236}">
                  <a16:creationId xmlns:a16="http://schemas.microsoft.com/office/drawing/2014/main" id="{B9ABE801-1414-D09A-1084-30C92724EF56}"/>
                </a:ext>
              </a:extLst>
            </p:cNvPr>
            <p:cNvSpPr/>
            <p:nvPr/>
          </p:nvSpPr>
          <p:spPr>
            <a:xfrm>
              <a:off x="5829012" y="1856755"/>
              <a:ext cx="1083832" cy="1430164"/>
            </a:xfrm>
            <a:prstGeom prst="roundRect">
              <a:avLst/>
            </a:prstGeom>
            <a:solidFill>
              <a:srgbClr val="FF0000">
                <a:alpha val="5098"/>
              </a:srgb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32" name="highlight Amygdala">
              <a:extLst>
                <a:ext uri="{FF2B5EF4-FFF2-40B4-BE49-F238E27FC236}">
                  <a16:creationId xmlns:a16="http://schemas.microsoft.com/office/drawing/2014/main" id="{5372AECA-8F6D-DADF-630E-AEDC6B01D74D}"/>
                </a:ext>
              </a:extLst>
            </p:cNvPr>
            <p:cNvSpPr/>
            <p:nvPr/>
          </p:nvSpPr>
          <p:spPr>
            <a:xfrm>
              <a:off x="8813859" y="1889396"/>
              <a:ext cx="1083832" cy="1430164"/>
            </a:xfrm>
            <a:prstGeom prst="roundRect">
              <a:avLst/>
            </a:prstGeom>
            <a:solidFill>
              <a:srgbClr val="FF0000">
                <a:alpha val="5098"/>
              </a:srgb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8598DF16-03E1-5747-A0B5-4E503B50E38C}"/>
                </a:ext>
              </a:extLst>
            </p:cNvPr>
            <p:cNvCxnSpPr>
              <a:stCxn id="119" idx="2"/>
              <a:endCxn id="129" idx="2"/>
            </p:cNvCxnSpPr>
            <p:nvPr/>
          </p:nvCxnSpPr>
          <p:spPr>
            <a:xfrm rot="16200000" flipH="1">
              <a:off x="2767330" y="1886973"/>
              <a:ext cx="32641" cy="2832532"/>
            </a:xfrm>
            <a:prstGeom prst="bentConnector3">
              <a:avLst>
                <a:gd name="adj1" fmla="val 80034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84DE27B0-EB29-72A0-50F7-E499B9CFFFA3}"/>
                </a:ext>
              </a:extLst>
            </p:cNvPr>
            <p:cNvCxnSpPr>
              <a:cxnSpLocks/>
              <a:stCxn id="130" idx="2"/>
              <a:endCxn id="132" idx="2"/>
            </p:cNvCxnSpPr>
            <p:nvPr/>
          </p:nvCxnSpPr>
          <p:spPr>
            <a:xfrm rot="16200000" flipH="1">
              <a:off x="7847031" y="1810815"/>
              <a:ext cx="32641" cy="2984847"/>
            </a:xfrm>
            <a:prstGeom prst="bentConnector3">
              <a:avLst>
                <a:gd name="adj1" fmla="val 80034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1D43AD-0063-D283-1144-1A1DA4A81C47}"/>
                </a:ext>
              </a:extLst>
            </p:cNvPr>
            <p:cNvSpPr txBox="1"/>
            <p:nvPr/>
          </p:nvSpPr>
          <p:spPr>
            <a:xfrm>
              <a:off x="2163299" y="3586993"/>
              <a:ext cx="12380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  <a:latin typeface="Abadi" panose="020B0604020104020204" pitchFamily="34" charset="0"/>
                </a:rPr>
                <a:t>Compared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7737B5B-D0E7-CD9D-B854-434F2ACE8427}"/>
                </a:ext>
              </a:extLst>
            </p:cNvPr>
            <p:cNvSpPr txBox="1"/>
            <p:nvPr/>
          </p:nvSpPr>
          <p:spPr>
            <a:xfrm>
              <a:off x="7263631" y="3536156"/>
              <a:ext cx="12380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  <a:latin typeface="Abadi" panose="020B0604020104020204" pitchFamily="34" charset="0"/>
                </a:rPr>
                <a:t>Compared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822553C-A85D-A76A-5F5C-A7E234BBE596}"/>
              </a:ext>
            </a:extLst>
          </p:cNvPr>
          <p:cNvGrpSpPr/>
          <p:nvPr/>
        </p:nvGrpSpPr>
        <p:grpSpPr>
          <a:xfrm>
            <a:off x="2510831" y="5130036"/>
            <a:ext cx="7166560" cy="877341"/>
            <a:chOff x="1040096" y="4837611"/>
            <a:chExt cx="7166560" cy="87734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C7273DF-81CA-B214-0EA2-2B204A5EBCDC}"/>
                </a:ext>
              </a:extLst>
            </p:cNvPr>
            <p:cNvGrpSpPr/>
            <p:nvPr/>
          </p:nvGrpSpPr>
          <p:grpSpPr>
            <a:xfrm>
              <a:off x="1040096" y="4837611"/>
              <a:ext cx="2014000" cy="877341"/>
              <a:chOff x="1040096" y="4837611"/>
              <a:chExt cx="2014000" cy="877341"/>
            </a:xfrm>
          </p:grpSpPr>
          <p:sp>
            <p:nvSpPr>
              <p:cNvPr id="141" name="highlight Amygdala">
                <a:extLst>
                  <a:ext uri="{FF2B5EF4-FFF2-40B4-BE49-F238E27FC236}">
                    <a16:creationId xmlns:a16="http://schemas.microsoft.com/office/drawing/2014/main" id="{B770BFFD-7AF7-D024-8F17-15CF2C2FEA1E}"/>
                  </a:ext>
                </a:extLst>
              </p:cNvPr>
              <p:cNvSpPr/>
              <p:nvPr/>
            </p:nvSpPr>
            <p:spPr>
              <a:xfrm>
                <a:off x="1040096" y="4837611"/>
                <a:ext cx="2010230" cy="861284"/>
              </a:xfrm>
              <a:prstGeom prst="roundRect">
                <a:avLst/>
              </a:prstGeom>
              <a:solidFill>
                <a:srgbClr val="FF0000">
                  <a:alpha val="10196"/>
                </a:srgbClr>
              </a:solidFill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42" name="Title 1">
                <a:extLst>
                  <a:ext uri="{FF2B5EF4-FFF2-40B4-BE49-F238E27FC236}">
                    <a16:creationId xmlns:a16="http://schemas.microsoft.com/office/drawing/2014/main" id="{C11D1502-A458-1CED-C797-435439704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866" y="4959451"/>
                <a:ext cx="2010230" cy="755501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>
                    <a:latin typeface="Congenial Black"/>
                    <a:ea typeface="+mj-lt"/>
                    <a:cs typeface="+mj-lt"/>
                  </a:rPr>
                  <a:t>P &lt; 0.05</a:t>
                </a:r>
                <a:endParaRPr lang="en-US" sz="3600">
                  <a:latin typeface="Congenial Black"/>
                </a:endParaRPr>
              </a:p>
            </p:txBody>
          </p:sp>
        </p:grpSp>
        <p:sp>
          <p:nvSpPr>
            <p:cNvPr id="144" name="Title 1">
              <a:extLst>
                <a:ext uri="{FF2B5EF4-FFF2-40B4-BE49-F238E27FC236}">
                  <a16:creationId xmlns:a16="http://schemas.microsoft.com/office/drawing/2014/main" id="{57E3C92F-E637-9D0C-5481-69563FBEE8F5}"/>
                </a:ext>
              </a:extLst>
            </p:cNvPr>
            <p:cNvSpPr txBox="1">
              <a:spLocks/>
            </p:cNvSpPr>
            <p:nvPr/>
          </p:nvSpPr>
          <p:spPr>
            <a:xfrm>
              <a:off x="3221992" y="4959451"/>
              <a:ext cx="4984664" cy="755501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>
                  <a:latin typeface="Aharoni" panose="02010803020104030203" pitchFamily="2" charset="-79"/>
                  <a:ea typeface="+mj-lt"/>
                  <a:cs typeface="Aharoni" panose="02010803020104030203" pitchFamily="2" charset="-79"/>
                </a:rPr>
                <a:t>Significantly different</a:t>
              </a:r>
              <a:endParaRPr lang="en-US" sz="36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20A1438-F113-06F9-47AA-9227D9F18C5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4677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62603F-30D4-347A-4FCE-A261D4A93A52}"/>
              </a:ext>
            </a:extLst>
          </p:cNvPr>
          <p:cNvSpPr txBox="1">
            <a:spLocks/>
          </p:cNvSpPr>
          <p:nvPr/>
        </p:nvSpPr>
        <p:spPr>
          <a:xfrm>
            <a:off x="947599" y="385060"/>
            <a:ext cx="7253865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HIT RATE &amp; RESPONSE TIME</a:t>
            </a:r>
            <a:endParaRPr lang="en-US" sz="4300">
              <a:latin typeface="Congenial Blac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A8D54-0FC3-F68A-B9DF-B1EA25C19BEC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A29B8-CCCA-3571-CA4F-596928B38C35}"/>
              </a:ext>
            </a:extLst>
          </p:cNvPr>
          <p:cNvSpPr txBox="1"/>
          <p:nvPr/>
        </p:nvSpPr>
        <p:spPr>
          <a:xfrm>
            <a:off x="709423" y="1174481"/>
            <a:ext cx="10587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Data from the Flanker task in .csv format, to be analyzed in the R program.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42EADC-7688-DF11-87EC-1BEAE7F9FD48}"/>
              </a:ext>
            </a:extLst>
          </p:cNvPr>
          <p:cNvSpPr txBox="1"/>
          <p:nvPr/>
        </p:nvSpPr>
        <p:spPr>
          <a:xfrm>
            <a:off x="709423" y="1696588"/>
            <a:ext cx="1173662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Graph: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032AC9F-E878-4C1C-3CEC-F43D6E520245}"/>
              </a:ext>
            </a:extLst>
          </p:cNvPr>
          <p:cNvSpPr txBox="1"/>
          <p:nvPr/>
        </p:nvSpPr>
        <p:spPr>
          <a:xfrm>
            <a:off x="2075689" y="1577733"/>
            <a:ext cx="8816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Shows the relationship between 1) Hit rate and emotional stimuli, and 2) Response time and emotional stimuli.</a:t>
            </a:r>
            <a:endParaRPr lang="en-US">
              <a:latin typeface="Abadi" panose="020B0604020104020204" pitchFamily="34" charset="0"/>
            </a:endParaRPr>
          </a:p>
        </p:txBody>
      </p:sp>
      <p:pic>
        <p:nvPicPr>
          <p:cNvPr id="1030" name="Picture 6" descr="ไม่มีคำอธิบาย">
            <a:extLst>
              <a:ext uri="{FF2B5EF4-FFF2-40B4-BE49-F238E27FC236}">
                <a16:creationId xmlns:a16="http://schemas.microsoft.com/office/drawing/2014/main" id="{17614645-4080-B6B0-BAE9-C1339E58D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" t="8637" r="59194" b="34443"/>
          <a:stretch/>
        </p:blipFill>
        <p:spPr bwMode="auto">
          <a:xfrm>
            <a:off x="1012161" y="2724142"/>
            <a:ext cx="4233672" cy="30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775B1C-8990-E0F3-F91D-4DFF4DE5C203}"/>
              </a:ext>
            </a:extLst>
          </p:cNvPr>
          <p:cNvSpPr txBox="1"/>
          <p:nvPr/>
        </p:nvSpPr>
        <p:spPr>
          <a:xfrm rot="16200000">
            <a:off x="364601" y="3915746"/>
            <a:ext cx="92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Hit rate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9395D-72EE-4DAC-9445-570F580C9EEE}"/>
              </a:ext>
            </a:extLst>
          </p:cNvPr>
          <p:cNvSpPr txBox="1"/>
          <p:nvPr/>
        </p:nvSpPr>
        <p:spPr>
          <a:xfrm>
            <a:off x="2905705" y="569942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83B7C-007F-5A12-7F94-1EBCE172E8AF}"/>
              </a:ext>
            </a:extLst>
          </p:cNvPr>
          <p:cNvSpPr txBox="1"/>
          <p:nvPr/>
        </p:nvSpPr>
        <p:spPr>
          <a:xfrm>
            <a:off x="1714133" y="569842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3F9AC-9B6E-4B8B-620E-A89C18658CBF}"/>
              </a:ext>
            </a:extLst>
          </p:cNvPr>
          <p:cNvSpPr txBox="1"/>
          <p:nvPr/>
        </p:nvSpPr>
        <p:spPr>
          <a:xfrm>
            <a:off x="4016301" y="5704107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pic>
        <p:nvPicPr>
          <p:cNvPr id="1032" name="Picture 8" descr="ไม่มีคำอธิบาย">
            <a:extLst>
              <a:ext uri="{FF2B5EF4-FFF2-40B4-BE49-F238E27FC236}">
                <a16:creationId xmlns:a16="http://schemas.microsoft.com/office/drawing/2014/main" id="{21391A8E-F80E-F18C-ACC7-7DA9EF26F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0" t="3715" r="-120" b="76090"/>
          <a:stretch/>
        </p:blipFill>
        <p:spPr bwMode="auto">
          <a:xfrm>
            <a:off x="4492910" y="2043891"/>
            <a:ext cx="1931998" cy="9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A black and white image of a circle with many black diamonds&#10;&#10;Description automatically generated">
            <a:extLst>
              <a:ext uri="{FF2B5EF4-FFF2-40B4-BE49-F238E27FC236}">
                <a16:creationId xmlns:a16="http://schemas.microsoft.com/office/drawing/2014/main" id="{892DDAB6-1E99-EB11-5664-2FAEE1B3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32" y="2245398"/>
            <a:ext cx="1741484" cy="1701578"/>
          </a:xfrm>
          <a:prstGeom prst="rect">
            <a:avLst/>
          </a:prstGeom>
        </p:spPr>
      </p:pic>
      <p:pic>
        <p:nvPicPr>
          <p:cNvPr id="16" name="Picture 8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5627CB4A-A224-0844-B129-0FE0D970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132" y="4250152"/>
            <a:ext cx="1740144" cy="16986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FC25B-AA69-13A6-A97A-97217746CA80}"/>
              </a:ext>
            </a:extLst>
          </p:cNvPr>
          <p:cNvSpPr txBox="1"/>
          <p:nvPr/>
        </p:nvSpPr>
        <p:spPr>
          <a:xfrm>
            <a:off x="9019913" y="2882748"/>
            <a:ext cx="1825763" cy="442674"/>
          </a:xfrm>
          <a:prstGeom prst="roundRect">
            <a:avLst/>
          </a:prstGeom>
          <a:solidFill>
            <a:srgbClr val="FFC3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“Congruent”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11B33-5990-A0F5-0FDC-84944E7F3B59}"/>
              </a:ext>
            </a:extLst>
          </p:cNvPr>
          <p:cNvSpPr txBox="1"/>
          <p:nvPr/>
        </p:nvSpPr>
        <p:spPr>
          <a:xfrm>
            <a:off x="9019913" y="4858953"/>
            <a:ext cx="2008872" cy="442674"/>
          </a:xfrm>
          <a:prstGeom prst="roundRect">
            <a:avLst/>
          </a:prstGeom>
          <a:solidFill>
            <a:srgbClr val="FFC305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“Incongruent”</a:t>
            </a:r>
            <a:endParaRPr lang="en-US" sz="2000" b="1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534E19-0D82-C641-5199-E553DC1CC48B}"/>
              </a:ext>
            </a:extLst>
          </p:cNvPr>
          <p:cNvSpPr/>
          <p:nvPr/>
        </p:nvSpPr>
        <p:spPr>
          <a:xfrm>
            <a:off x="8337780" y="2895737"/>
            <a:ext cx="358430" cy="35607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17A299-1E5F-02A0-BCBD-E66F231315D6}"/>
              </a:ext>
            </a:extLst>
          </p:cNvPr>
          <p:cNvSpPr/>
          <p:nvPr/>
        </p:nvSpPr>
        <p:spPr>
          <a:xfrm>
            <a:off x="8350346" y="4941950"/>
            <a:ext cx="358430" cy="35607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089CA4-572D-CF1D-D50A-7117E6D6D6EC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4CDE05-4F11-43CE-AF46-28381DACA71F}"/>
              </a:ext>
            </a:extLst>
          </p:cNvPr>
          <p:cNvSpPr/>
          <p:nvPr/>
        </p:nvSpPr>
        <p:spPr>
          <a:xfrm>
            <a:off x="0" y="6345432"/>
            <a:ext cx="12192000" cy="540000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69A07-F55C-EC31-5D15-1F39C97E3A6D}"/>
              </a:ext>
            </a:extLst>
          </p:cNvPr>
          <p:cNvSpPr txBox="1"/>
          <p:nvPr/>
        </p:nvSpPr>
        <p:spPr>
          <a:xfrm>
            <a:off x="0" y="6419503"/>
            <a:ext cx="519096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Experimentation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2D4BD0-8DF3-E3C0-E223-59FEF72711D8}"/>
              </a:ext>
            </a:extLst>
          </p:cNvPr>
          <p:cNvSpPr txBox="1"/>
          <p:nvPr/>
        </p:nvSpPr>
        <p:spPr>
          <a:xfrm>
            <a:off x="5030965" y="6398170"/>
            <a:ext cx="213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Flanker task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3290DE-A9DE-C64E-99AF-933394EF2D05}"/>
              </a:ext>
            </a:extLst>
          </p:cNvPr>
          <p:cNvSpPr/>
          <p:nvPr/>
        </p:nvSpPr>
        <p:spPr>
          <a:xfrm>
            <a:off x="8416213" y="6398169"/>
            <a:ext cx="2612572" cy="387005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9ED289-C6CD-4E45-0B09-EE5E5C83942A}"/>
              </a:ext>
            </a:extLst>
          </p:cNvPr>
          <p:cNvSpPr txBox="1"/>
          <p:nvPr/>
        </p:nvSpPr>
        <p:spPr>
          <a:xfrm>
            <a:off x="8553062" y="6419503"/>
            <a:ext cx="233887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Data analysis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292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CD4F19-9EA1-0E8D-100D-7147FF9F8205}"/>
              </a:ext>
            </a:extLst>
          </p:cNvPr>
          <p:cNvSpPr/>
          <p:nvPr/>
        </p:nvSpPr>
        <p:spPr>
          <a:xfrm>
            <a:off x="837227" y="2066181"/>
            <a:ext cx="10948373" cy="3272764"/>
          </a:xfrm>
          <a:prstGeom prst="roundRect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62603F-30D4-347A-4FCE-A261D4A93A52}"/>
              </a:ext>
            </a:extLst>
          </p:cNvPr>
          <p:cNvSpPr txBox="1">
            <a:spLocks/>
          </p:cNvSpPr>
          <p:nvPr/>
        </p:nvSpPr>
        <p:spPr>
          <a:xfrm>
            <a:off x="936914" y="442434"/>
            <a:ext cx="7706791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STAI score results (n = 30)</a:t>
            </a:r>
            <a:endParaRPr lang="en-US" sz="4300">
              <a:latin typeface="Congenial Black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42EADC-7688-DF11-87EC-1BEAE7F9FD48}"/>
              </a:ext>
            </a:extLst>
          </p:cNvPr>
          <p:cNvSpPr txBox="1"/>
          <p:nvPr/>
        </p:nvSpPr>
        <p:spPr>
          <a:xfrm>
            <a:off x="839141" y="1358495"/>
            <a:ext cx="2506698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Paired sample t-test: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032AC9F-E878-4C1C-3CEC-F43D6E520245}"/>
              </a:ext>
            </a:extLst>
          </p:cNvPr>
          <p:cNvSpPr txBox="1"/>
          <p:nvPr/>
        </p:nvSpPr>
        <p:spPr>
          <a:xfrm>
            <a:off x="3519716" y="1259289"/>
            <a:ext cx="7524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badi" panose="020B0604020104020204" pitchFamily="34" charset="0"/>
              </a:rPr>
              <a:t>Positive sounds significantly </a:t>
            </a:r>
            <a:r>
              <a:rPr lang="en-US">
                <a:latin typeface="Abadi" panose="020B0604020104020204" pitchFamily="34" charset="0"/>
              </a:rPr>
              <a:t>de</a:t>
            </a:r>
            <a:r>
              <a:rPr lang="en-US" b="0" i="0">
                <a:effectLst/>
                <a:latin typeface="Abadi" panose="020B0604020104020204" pitchFamily="34" charset="0"/>
              </a:rPr>
              <a:t>crease anxiety levels, while negative sounds significantly </a:t>
            </a:r>
            <a:r>
              <a:rPr lang="en-US">
                <a:latin typeface="Abadi" panose="020B0604020104020204" pitchFamily="34" charset="0"/>
              </a:rPr>
              <a:t>in</a:t>
            </a:r>
            <a:r>
              <a:rPr lang="en-US" b="0" i="0">
                <a:effectLst/>
                <a:latin typeface="Abadi" panose="020B0604020104020204" pitchFamily="34" charset="0"/>
              </a:rPr>
              <a:t>crease them.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41" name="highlight Amygdala">
            <a:extLst>
              <a:ext uri="{FF2B5EF4-FFF2-40B4-BE49-F238E27FC236}">
                <a16:creationId xmlns:a16="http://schemas.microsoft.com/office/drawing/2014/main" id="{B770BFFD-7AF7-D024-8F17-15CF2C2FEA1E}"/>
              </a:ext>
            </a:extLst>
          </p:cNvPr>
          <p:cNvSpPr/>
          <p:nvPr/>
        </p:nvSpPr>
        <p:spPr>
          <a:xfrm>
            <a:off x="6500109" y="2572555"/>
            <a:ext cx="4992155" cy="861284"/>
          </a:xfrm>
          <a:prstGeom prst="round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C11D1502-A458-1CED-C797-4354397048D4}"/>
              </a:ext>
            </a:extLst>
          </p:cNvPr>
          <p:cNvSpPr txBox="1">
            <a:spLocks/>
          </p:cNvSpPr>
          <p:nvPr/>
        </p:nvSpPr>
        <p:spPr>
          <a:xfrm>
            <a:off x="6500109" y="2625446"/>
            <a:ext cx="4992155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latin typeface="Congenial Black"/>
                <a:ea typeface="+mj-lt"/>
                <a:cs typeface="+mj-lt"/>
              </a:rPr>
              <a:t>P = 4.90x10</a:t>
            </a:r>
            <a:r>
              <a:rPr lang="en-US" sz="3600" baseline="30000">
                <a:latin typeface="Congenial Black"/>
                <a:ea typeface="+mj-lt"/>
                <a:cs typeface="+mj-lt"/>
              </a:rPr>
              <a:t>-3</a:t>
            </a:r>
            <a:r>
              <a:rPr lang="en-US" sz="3600">
                <a:latin typeface="Congenial Black"/>
                <a:ea typeface="+mj-lt"/>
                <a:cs typeface="+mj-lt"/>
              </a:rPr>
              <a:t>, t = 3.04</a:t>
            </a:r>
            <a:endParaRPr lang="en-US" sz="3600">
              <a:latin typeface="Congenial Black"/>
            </a:endParaRPr>
          </a:p>
        </p:txBody>
      </p:sp>
      <p:pic>
        <p:nvPicPr>
          <p:cNvPr id="10" name="Picture 92">
            <a:extLst>
              <a:ext uri="{FF2B5EF4-FFF2-40B4-BE49-F238E27FC236}">
                <a16:creationId xmlns:a16="http://schemas.microsoft.com/office/drawing/2014/main" id="{83570DB5-A7F9-364A-5117-128B9813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604" y="2441111"/>
            <a:ext cx="908282" cy="861297"/>
          </a:xfrm>
          <a:prstGeom prst="rect">
            <a:avLst/>
          </a:prstGeom>
        </p:spPr>
      </p:pic>
      <p:pic>
        <p:nvPicPr>
          <p:cNvPr id="15" name="Picture 14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787BBDE5-2BC2-930B-2ADD-2653FB21B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933" y="2289669"/>
            <a:ext cx="562580" cy="495364"/>
          </a:xfrm>
          <a:prstGeom prst="rect">
            <a:avLst/>
          </a:prstGeom>
        </p:spPr>
      </p:pic>
      <p:pic>
        <p:nvPicPr>
          <p:cNvPr id="18" name="Picture 92">
            <a:extLst>
              <a:ext uri="{FF2B5EF4-FFF2-40B4-BE49-F238E27FC236}">
                <a16:creationId xmlns:a16="http://schemas.microsoft.com/office/drawing/2014/main" id="{3C55BC8D-7027-E669-3263-90E282B6D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604" y="4011893"/>
            <a:ext cx="908282" cy="861297"/>
          </a:xfrm>
          <a:prstGeom prst="rect">
            <a:avLst/>
          </a:prstGeom>
        </p:spPr>
      </p:pic>
      <p:pic>
        <p:nvPicPr>
          <p:cNvPr id="19" name="Picture 18" descr="A red circle with white line in it&#10;&#10;Description automatically generated">
            <a:extLst>
              <a:ext uri="{FF2B5EF4-FFF2-40B4-BE49-F238E27FC236}">
                <a16:creationId xmlns:a16="http://schemas.microsoft.com/office/drawing/2014/main" id="{B954827E-3311-DFCD-EA6B-7A424B3C4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831" b="69492" l="27334" r="47368">
                        <a14:foregroundMark x1="34126" y1="50169" x2="34126" y2="50169"/>
                        <a14:foregroundMark x1="35993" y1="49831" x2="35993" y2="49831"/>
                        <a14:foregroundMark x1="39559" y1="50508" x2="39559" y2="50508"/>
                        <a14:foregroundMark x1="40917" y1="51525" x2="40917" y2="51525"/>
                        <a14:foregroundMark x1="39559" y1="51864" x2="39559" y2="51864"/>
                        <a14:foregroundMark x1="37182" y1="68136" x2="37182" y2="68136"/>
                        <a14:foregroundMark x1="37351" y1="69492" x2="37351" y2="69492"/>
                        <a14:foregroundMark x1="46859" y1="49492" x2="46859" y2="49492"/>
                        <a14:foregroundMark x1="37691" y1="30508" x2="37691" y2="30508"/>
                        <a14:foregroundMark x1="27504" y1="48475" x2="27504" y2="48475"/>
                        <a14:foregroundMark x1="47368" y1="48475" x2="47368" y2="48475"/>
                        <a14:foregroundMark x1="27504" y1="47458" x2="27504" y2="47458"/>
                      </a14:backgroundRemoval>
                    </a14:imgEffect>
                  </a14:imgLayer>
                </a14:imgProps>
              </a:ext>
            </a:extLst>
          </a:blip>
          <a:srcRect l="25670" t="27362" r="51076" b="27362"/>
          <a:stretch/>
        </p:blipFill>
        <p:spPr>
          <a:xfrm>
            <a:off x="1578513" y="3817917"/>
            <a:ext cx="720000" cy="6161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3EFF2C6-5935-6206-C693-8D7BD66AD94E}"/>
              </a:ext>
            </a:extLst>
          </p:cNvPr>
          <p:cNvSpPr txBox="1">
            <a:spLocks/>
          </p:cNvSpPr>
          <p:nvPr/>
        </p:nvSpPr>
        <p:spPr>
          <a:xfrm>
            <a:off x="3211808" y="4499044"/>
            <a:ext cx="2636561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Congenial Black"/>
                <a:ea typeface="+mj-lt"/>
                <a:cs typeface="+mj-lt"/>
              </a:rPr>
              <a:t>After = 47.87</a:t>
            </a:r>
            <a:endParaRPr lang="en-US" sz="2400">
              <a:latin typeface="Congenial Black"/>
            </a:endParaRPr>
          </a:p>
        </p:txBody>
      </p:sp>
      <p:sp>
        <p:nvSpPr>
          <p:cNvPr id="24" name="highlight Amygdala">
            <a:extLst>
              <a:ext uri="{FF2B5EF4-FFF2-40B4-BE49-F238E27FC236}">
                <a16:creationId xmlns:a16="http://schemas.microsoft.com/office/drawing/2014/main" id="{2A839953-E194-C5CF-B9B3-70D6D964FA2E}"/>
              </a:ext>
            </a:extLst>
          </p:cNvPr>
          <p:cNvSpPr/>
          <p:nvPr/>
        </p:nvSpPr>
        <p:spPr>
          <a:xfrm>
            <a:off x="6515100" y="4002859"/>
            <a:ext cx="4992155" cy="861284"/>
          </a:xfrm>
          <a:prstGeom prst="round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885845C-EA61-0D2D-BD28-A59333C8D371}"/>
              </a:ext>
            </a:extLst>
          </p:cNvPr>
          <p:cNvSpPr txBox="1">
            <a:spLocks/>
          </p:cNvSpPr>
          <p:nvPr/>
        </p:nvSpPr>
        <p:spPr>
          <a:xfrm>
            <a:off x="6515100" y="4055750"/>
            <a:ext cx="4992155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latin typeface="Congenial Black"/>
                <a:ea typeface="+mj-lt"/>
                <a:cs typeface="+mj-lt"/>
              </a:rPr>
              <a:t>P = 3.71 </a:t>
            </a:r>
            <a:r>
              <a:rPr lang="en-US" sz="3600">
                <a:latin typeface="Congenial Black" panose="02000503040000020004" pitchFamily="2" charset="0"/>
                <a:ea typeface="+mj-lt"/>
                <a:cs typeface="+mj-lt"/>
              </a:rPr>
              <a:t>x</a:t>
            </a:r>
            <a:r>
              <a:rPr lang="en-US" sz="3600">
                <a:latin typeface="Congenial Black"/>
                <a:ea typeface="+mj-lt"/>
                <a:cs typeface="+mj-lt"/>
              </a:rPr>
              <a:t> 10</a:t>
            </a:r>
            <a:r>
              <a:rPr lang="en-US" sz="3600" baseline="30000">
                <a:latin typeface="Congenial Black"/>
                <a:ea typeface="+mj-lt"/>
                <a:cs typeface="+mj-lt"/>
              </a:rPr>
              <a:t>-6</a:t>
            </a:r>
            <a:r>
              <a:rPr lang="en-US" sz="3600">
                <a:latin typeface="Congenial Black"/>
                <a:ea typeface="+mj-lt"/>
                <a:cs typeface="+mj-lt"/>
              </a:rPr>
              <a:t>, t = -5.69</a:t>
            </a:r>
            <a:endParaRPr lang="en-US" sz="3600">
              <a:latin typeface="Congenial Blac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0E2FBC-9CEE-A23C-B6DC-684D59609BC3}"/>
              </a:ext>
            </a:extLst>
          </p:cNvPr>
          <p:cNvSpPr txBox="1"/>
          <p:nvPr/>
        </p:nvSpPr>
        <p:spPr>
          <a:xfrm>
            <a:off x="0" y="569750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>
                <a:effectLst/>
                <a:latin typeface="Abadi" panose="020B0604020104020204" pitchFamily="34" charset="0"/>
              </a:rPr>
              <a:t>Because p &lt; 0.05, both are significantly different.</a:t>
            </a:r>
            <a:endParaRPr lang="en-US" sz="3200" b="1">
              <a:latin typeface="Abadi" panose="020B0604020104020204" pitchFamily="34" charset="0"/>
            </a:endParaRPr>
          </a:p>
        </p:txBody>
      </p:sp>
      <p:sp>
        <p:nvSpPr>
          <p:cNvPr id="27" name="highlight Amygdala">
            <a:extLst>
              <a:ext uri="{FF2B5EF4-FFF2-40B4-BE49-F238E27FC236}">
                <a16:creationId xmlns:a16="http://schemas.microsoft.com/office/drawing/2014/main" id="{88485CDA-C670-E178-B6E6-1770EDE14270}"/>
              </a:ext>
            </a:extLst>
          </p:cNvPr>
          <p:cNvSpPr/>
          <p:nvPr/>
        </p:nvSpPr>
        <p:spPr>
          <a:xfrm>
            <a:off x="6649752" y="5697091"/>
            <a:ext cx="3737832" cy="585186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9" name="highlight Amygdala">
            <a:extLst>
              <a:ext uri="{FF2B5EF4-FFF2-40B4-BE49-F238E27FC236}">
                <a16:creationId xmlns:a16="http://schemas.microsoft.com/office/drawing/2014/main" id="{9D4769A6-0167-8F41-C7B6-F1E46350DCEA}"/>
              </a:ext>
            </a:extLst>
          </p:cNvPr>
          <p:cNvSpPr/>
          <p:nvPr/>
        </p:nvSpPr>
        <p:spPr>
          <a:xfrm>
            <a:off x="3345839" y="5697090"/>
            <a:ext cx="1700244" cy="683213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A0FD2B-02F1-0A5F-4081-1FF78ABC8BC7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55B55C-9D03-7AF8-B92F-0C12BFA8BCE2}"/>
              </a:ext>
            </a:extLst>
          </p:cNvPr>
          <p:cNvSpPr txBox="1">
            <a:spLocks/>
          </p:cNvSpPr>
          <p:nvPr/>
        </p:nvSpPr>
        <p:spPr>
          <a:xfrm>
            <a:off x="2707285" y="2066180"/>
            <a:ext cx="3960755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>
              <a:latin typeface="Congenial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B17EA-18CE-02F4-7C81-9D419227715E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DE15FF-AF34-3671-D5F2-0267277A36F4}"/>
              </a:ext>
            </a:extLst>
          </p:cNvPr>
          <p:cNvSpPr txBox="1">
            <a:spLocks/>
          </p:cNvSpPr>
          <p:nvPr/>
        </p:nvSpPr>
        <p:spPr>
          <a:xfrm>
            <a:off x="3211809" y="3998804"/>
            <a:ext cx="2636561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Congenial Black"/>
                <a:ea typeface="+mj-lt"/>
                <a:cs typeface="+mj-lt"/>
              </a:rPr>
              <a:t>Before = 33.13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908F8-CAD0-8DD5-6495-89B06B1E2AC2}"/>
              </a:ext>
            </a:extLst>
          </p:cNvPr>
          <p:cNvSpPr txBox="1"/>
          <p:nvPr/>
        </p:nvSpPr>
        <p:spPr>
          <a:xfrm>
            <a:off x="2893953" y="3768107"/>
            <a:ext cx="1353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badi" panose="020B0604020104020204" pitchFamily="34" charset="0"/>
              </a:rPr>
              <a:t>Mea</a:t>
            </a:r>
            <a:r>
              <a:rPr lang="en-US">
                <a:latin typeface="Abadi" panose="020B0604020104020204" pitchFamily="34" charset="0"/>
              </a:rPr>
              <a:t>n score: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0B3F77-28CD-D5F0-4BBA-A1FDD2588766}"/>
              </a:ext>
            </a:extLst>
          </p:cNvPr>
          <p:cNvSpPr txBox="1">
            <a:spLocks/>
          </p:cNvSpPr>
          <p:nvPr/>
        </p:nvSpPr>
        <p:spPr>
          <a:xfrm>
            <a:off x="3211807" y="3020606"/>
            <a:ext cx="2636561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Congenial Black"/>
                <a:ea typeface="+mj-lt"/>
                <a:cs typeface="+mj-lt"/>
              </a:rPr>
              <a:t>After = 31.83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E977065-9DDF-4171-F90F-F11DD28D61A6}"/>
              </a:ext>
            </a:extLst>
          </p:cNvPr>
          <p:cNvSpPr txBox="1">
            <a:spLocks/>
          </p:cNvSpPr>
          <p:nvPr/>
        </p:nvSpPr>
        <p:spPr>
          <a:xfrm>
            <a:off x="3211808" y="2520366"/>
            <a:ext cx="2636561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Congenial Black"/>
                <a:ea typeface="+mj-lt"/>
                <a:cs typeface="+mj-lt"/>
              </a:rPr>
              <a:t>Before = 37.83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A18E7D-43A1-951D-24B5-E1FC1F634439}"/>
              </a:ext>
            </a:extLst>
          </p:cNvPr>
          <p:cNvSpPr txBox="1"/>
          <p:nvPr/>
        </p:nvSpPr>
        <p:spPr>
          <a:xfrm>
            <a:off x="2893952" y="2289669"/>
            <a:ext cx="1353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badi" panose="020B0604020104020204" pitchFamily="34" charset="0"/>
              </a:rPr>
              <a:t>Mea</a:t>
            </a:r>
            <a:r>
              <a:rPr lang="en-US">
                <a:latin typeface="Abadi" panose="020B0604020104020204" pitchFamily="34" charset="0"/>
              </a:rPr>
              <a:t>n score:</a:t>
            </a:r>
          </a:p>
        </p:txBody>
      </p:sp>
    </p:spTree>
    <p:extLst>
      <p:ext uri="{BB962C8B-B14F-4D97-AF65-F5344CB8AC3E}">
        <p14:creationId xmlns:p14="http://schemas.microsoft.com/office/powerpoint/2010/main" val="104914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14F7B50917F7DA49AE55285B29A4364D" ma:contentTypeVersion="8" ma:contentTypeDescription="สร้างเอกสารใหม่" ma:contentTypeScope="" ma:versionID="14339af8de4dfcee58b826365d8a4bd0">
  <xsd:schema xmlns:xsd="http://www.w3.org/2001/XMLSchema" xmlns:xs="http://www.w3.org/2001/XMLSchema" xmlns:p="http://schemas.microsoft.com/office/2006/metadata/properties" xmlns:ns3="56a572c9-8885-4e67-8033-6e590605eb7c" xmlns:ns4="00f89acd-b59b-4617-8b84-0187940ab3cd" targetNamespace="http://schemas.microsoft.com/office/2006/metadata/properties" ma:root="true" ma:fieldsID="7a683926002d38c64ec2118f6d6ea524" ns3:_="" ns4:_="">
    <xsd:import namespace="56a572c9-8885-4e67-8033-6e590605eb7c"/>
    <xsd:import namespace="00f89acd-b59b-4617-8b84-0187940ab3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572c9-8885-4e67-8033-6e590605e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89acd-b59b-4617-8b84-0187940ab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การแชร์แฮชคำแนะนำ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a572c9-8885-4e67-8033-6e590605eb7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4D2EB6-28AB-4397-B10A-26C6F11A6AF3}">
  <ds:schemaRefs>
    <ds:schemaRef ds:uri="00f89acd-b59b-4617-8b84-0187940ab3cd"/>
    <ds:schemaRef ds:uri="56a572c9-8885-4e67-8033-6e590605eb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2CE3B74-D858-4A1B-9B0D-E717CB657315}">
  <ds:schemaRefs>
    <ds:schemaRef ds:uri="http://schemas.microsoft.com/office/2006/documentManagement/types"/>
    <ds:schemaRef ds:uri="http://purl.org/dc/dcmitype/"/>
    <ds:schemaRef ds:uri="00f89acd-b59b-4617-8b84-0187940ab3cd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6a572c9-8885-4e67-8033-6e590605eb7c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866F231-BB0D-445A-8904-D0ADBFFFAC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1799</Words>
  <Application>Microsoft Office PowerPoint</Application>
  <PresentationFormat>Widescreen</PresentationFormat>
  <Paragraphs>410</Paragraphs>
  <Slides>33</Slides>
  <Notes>7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Abadi</vt:lpstr>
      <vt:lpstr>Aharoni</vt:lpstr>
      <vt:lpstr>Arial</vt:lpstr>
      <vt:lpstr>Calibri</vt:lpstr>
      <vt:lpstr>Calibri Light</vt:lpstr>
      <vt:lpstr>Congenial Black</vt:lpstr>
      <vt:lpstr>Söhne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KRITPATCHARA WONGKWAN</dc:creator>
  <cp:lastModifiedBy>Kritpatchara Wongkwan</cp:lastModifiedBy>
  <cp:revision>2</cp:revision>
  <dcterms:created xsi:type="dcterms:W3CDTF">2023-07-03T13:25:59Z</dcterms:created>
  <dcterms:modified xsi:type="dcterms:W3CDTF">2023-12-16T10:12:28Z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0x01010014F7B50917F7DA49AE55285B29A4364D</vt:lpwstr>
  </property>
</Properties>
</file>